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7" r:id="rId5"/>
    <p:sldId id="259" r:id="rId6"/>
    <p:sldId id="260" r:id="rId7"/>
    <p:sldId id="262" r:id="rId8"/>
    <p:sldId id="263" r:id="rId9"/>
    <p:sldId id="265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846A"/>
    <a:srgbClr val="494A49"/>
    <a:srgbClr val="F5B9C2"/>
    <a:srgbClr val="DF73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74"/>
  </p:normalViewPr>
  <p:slideViewPr>
    <p:cSldViewPr>
      <p:cViewPr>
        <p:scale>
          <a:sx n="104" d="100"/>
          <a:sy n="104" d="100"/>
        </p:scale>
        <p:origin x="3080" y="1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75D3-50AB-4C12-8AA4-EA1021EF66B8}" type="datetimeFigureOut">
              <a:rPr lang="en-US" smtClean="0"/>
              <a:t>7/20/20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CABA-6FF1-4199-8AE7-290DD955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66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75D3-50AB-4C12-8AA4-EA1021EF66B8}" type="datetimeFigureOut">
              <a:rPr lang="en-US" smtClean="0"/>
              <a:t>7/20/20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CABA-6FF1-4199-8AE7-290DD955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3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75D3-50AB-4C12-8AA4-EA1021EF66B8}" type="datetimeFigureOut">
              <a:rPr lang="en-US" smtClean="0"/>
              <a:t>7/20/20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CABA-6FF1-4199-8AE7-290DD955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4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75D3-50AB-4C12-8AA4-EA1021EF66B8}" type="datetimeFigureOut">
              <a:rPr lang="en-US" smtClean="0"/>
              <a:t>7/20/20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CABA-6FF1-4199-8AE7-290DD955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9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75D3-50AB-4C12-8AA4-EA1021EF66B8}" type="datetimeFigureOut">
              <a:rPr lang="en-US" smtClean="0"/>
              <a:t>7/20/20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CABA-6FF1-4199-8AE7-290DD955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18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75D3-50AB-4C12-8AA4-EA1021EF66B8}" type="datetimeFigureOut">
              <a:rPr lang="en-US" smtClean="0"/>
              <a:t>7/20/20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CABA-6FF1-4199-8AE7-290DD955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7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75D3-50AB-4C12-8AA4-EA1021EF66B8}" type="datetimeFigureOut">
              <a:rPr lang="en-US" smtClean="0"/>
              <a:t>7/20/20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CABA-6FF1-4199-8AE7-290DD955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04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75D3-50AB-4C12-8AA4-EA1021EF66B8}" type="datetimeFigureOut">
              <a:rPr lang="en-US" smtClean="0"/>
              <a:t>7/20/20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CABA-6FF1-4199-8AE7-290DD955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2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75D3-50AB-4C12-8AA4-EA1021EF66B8}" type="datetimeFigureOut">
              <a:rPr lang="en-US" smtClean="0"/>
              <a:t>7/20/20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CABA-6FF1-4199-8AE7-290DD955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1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75D3-50AB-4C12-8AA4-EA1021EF66B8}" type="datetimeFigureOut">
              <a:rPr lang="en-US" smtClean="0"/>
              <a:t>7/20/20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CABA-6FF1-4199-8AE7-290DD955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0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75D3-50AB-4C12-8AA4-EA1021EF66B8}" type="datetimeFigureOut">
              <a:rPr lang="en-US" smtClean="0"/>
              <a:t>7/20/20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CABA-6FF1-4199-8AE7-290DD955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2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A75D3-50AB-4C12-8AA4-EA1021EF66B8}" type="datetimeFigureOut">
              <a:rPr lang="en-US" smtClean="0"/>
              <a:t>7/20/20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ECABA-6FF1-4199-8AE7-290DD955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0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302C0A-110F-E640-81FD-515E28B135EB}"/>
              </a:ext>
            </a:extLst>
          </p:cNvPr>
          <p:cNvSpPr txBox="1"/>
          <p:nvPr/>
        </p:nvSpPr>
        <p:spPr>
          <a:xfrm>
            <a:off x="3505200" y="1352550"/>
            <a:ext cx="502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2B846A"/>
                </a:solidFill>
                <a:latin typeface="Trebuchet MS" panose="020B0703020202090204" pitchFamily="34" charset="0"/>
              </a:rPr>
              <a:t>Addressing Shame</a:t>
            </a:r>
          </a:p>
        </p:txBody>
      </p:sp>
    </p:spTree>
    <p:extLst>
      <p:ext uri="{BB962C8B-B14F-4D97-AF65-F5344CB8AC3E}">
        <p14:creationId xmlns:p14="http://schemas.microsoft.com/office/powerpoint/2010/main" val="45715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D06204-E76E-2C44-AEF9-3700673CFE8F}"/>
              </a:ext>
            </a:extLst>
          </p:cNvPr>
          <p:cNvSpPr txBox="1"/>
          <p:nvPr/>
        </p:nvSpPr>
        <p:spPr>
          <a:xfrm>
            <a:off x="12357" y="971550"/>
            <a:ext cx="9144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800" b="1" dirty="0">
                <a:solidFill>
                  <a:srgbClr val="C00000"/>
                </a:solidFill>
                <a:latin typeface="Trebuchet MS" panose="020B0703020202090204" pitchFamily="34" charset="0"/>
              </a:rPr>
              <a:t>SHAME</a:t>
            </a:r>
          </a:p>
        </p:txBody>
      </p:sp>
    </p:spTree>
    <p:extLst>
      <p:ext uri="{BB962C8B-B14F-4D97-AF65-F5344CB8AC3E}">
        <p14:creationId xmlns:p14="http://schemas.microsoft.com/office/powerpoint/2010/main" val="208801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FA081B-C437-6A48-943E-EBF3AEC28EAE}"/>
              </a:ext>
            </a:extLst>
          </p:cNvPr>
          <p:cNvSpPr txBox="1"/>
          <p:nvPr/>
        </p:nvSpPr>
        <p:spPr>
          <a:xfrm>
            <a:off x="304800" y="1276350"/>
            <a:ext cx="320039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Trebuchet MS" panose="020B0703020202090204" pitchFamily="34" charset="0"/>
              </a:rPr>
              <a:t>“Shame is universal.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Trebuchet MS" panose="020B0703020202090204" pitchFamily="34" charset="0"/>
              </a:rPr>
              <a:t>We all have it.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Trebuchet MS" panose="020B0703020202090204" pitchFamily="34" charset="0"/>
              </a:rPr>
              <a:t>The less you talk about it the more you have it.”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Trebuchet MS" panose="020B0703020202090204" pitchFamily="34" charset="0"/>
              </a:rPr>
              <a:t>Dr. Brené Brown</a:t>
            </a:r>
          </a:p>
        </p:txBody>
      </p:sp>
    </p:spTree>
    <p:extLst>
      <p:ext uri="{BB962C8B-B14F-4D97-AF65-F5344CB8AC3E}">
        <p14:creationId xmlns:p14="http://schemas.microsoft.com/office/powerpoint/2010/main" val="18912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8746334-061B-4845-91FB-38D893454B8D}"/>
              </a:ext>
            </a:extLst>
          </p:cNvPr>
          <p:cNvSpPr txBox="1"/>
          <p:nvPr/>
        </p:nvSpPr>
        <p:spPr>
          <a:xfrm>
            <a:off x="4572000" y="379095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94A49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Shame:</a:t>
            </a:r>
          </a:p>
          <a:p>
            <a:pPr algn="ctr"/>
            <a:r>
              <a:rPr lang="en-US" sz="2400" b="1" dirty="0">
                <a:solidFill>
                  <a:srgbClr val="494A49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fear of disconnection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2564C2-A48F-3D44-9A6D-FEAA908B722B}"/>
              </a:ext>
            </a:extLst>
          </p:cNvPr>
          <p:cNvSpPr txBox="1"/>
          <p:nvPr/>
        </p:nvSpPr>
        <p:spPr>
          <a:xfrm>
            <a:off x="4648200" y="74295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0836A"/>
                </a:solidFill>
                <a:latin typeface="Trebuchet MS" panose="020B0703020202090204" pitchFamily="34" charset="0"/>
              </a:rPr>
              <a:t>Shame Research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35BA73-D7C9-EB4F-93CE-8C726A00F231}"/>
              </a:ext>
            </a:extLst>
          </p:cNvPr>
          <p:cNvSpPr txBox="1"/>
          <p:nvPr/>
        </p:nvSpPr>
        <p:spPr>
          <a:xfrm>
            <a:off x="4953000" y="1581150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3"/>
              </a:buBlip>
            </a:pPr>
            <a:r>
              <a:rPr lang="en-US" sz="2000" dirty="0">
                <a:solidFill>
                  <a:srgbClr val="484A47"/>
                </a:solidFill>
                <a:latin typeface="Trebuchet MS" panose="020B0703020202090204" pitchFamily="34" charset="0"/>
              </a:rPr>
              <a:t>Dr. Brené Brown</a:t>
            </a:r>
            <a:br>
              <a:rPr lang="en-US" sz="2000" dirty="0">
                <a:solidFill>
                  <a:srgbClr val="484A47"/>
                </a:solidFill>
                <a:latin typeface="Trebuchet MS" panose="020B0703020202090204" pitchFamily="34" charset="0"/>
              </a:rPr>
            </a:br>
            <a:endParaRPr lang="en-US" sz="2000" dirty="0">
              <a:solidFill>
                <a:srgbClr val="484A47"/>
              </a:solidFill>
              <a:latin typeface="Trebuchet MS" panose="020B0703020202090204" pitchFamily="34" charset="0"/>
            </a:endParaRPr>
          </a:p>
          <a:p>
            <a:pPr marL="571500" indent="-571500">
              <a:buBlip>
                <a:blip r:embed="rId3"/>
              </a:buBlip>
            </a:pPr>
            <a:r>
              <a:rPr lang="en-US" sz="2000" dirty="0">
                <a:solidFill>
                  <a:srgbClr val="484A47"/>
                </a:solidFill>
                <a:latin typeface="Trebuchet MS" panose="020B0703020202090204" pitchFamily="34" charset="0"/>
              </a:rPr>
              <a:t>University of Houston</a:t>
            </a:r>
            <a:br>
              <a:rPr lang="en-US" sz="2000" dirty="0">
                <a:solidFill>
                  <a:srgbClr val="484A47"/>
                </a:solidFill>
                <a:latin typeface="Trebuchet MS" panose="020B0703020202090204" pitchFamily="34" charset="0"/>
              </a:rPr>
            </a:br>
            <a:endParaRPr lang="en-US" sz="2000" dirty="0">
              <a:solidFill>
                <a:srgbClr val="484A47"/>
              </a:solidFill>
              <a:latin typeface="Trebuchet MS" panose="020B0703020202090204" pitchFamily="34" charset="0"/>
            </a:endParaRPr>
          </a:p>
          <a:p>
            <a:pPr marL="571500" indent="-571500">
              <a:buBlip>
                <a:blip r:embed="rId3"/>
              </a:buBlip>
            </a:pPr>
            <a:r>
              <a:rPr lang="en-US" sz="2000" dirty="0">
                <a:solidFill>
                  <a:srgbClr val="484A47"/>
                </a:solidFill>
                <a:latin typeface="Trebuchet MS" panose="020B0703020202090204" pitchFamily="34" charset="0"/>
              </a:rPr>
              <a:t>Author of </a:t>
            </a:r>
            <a:r>
              <a:rPr lang="en-US" sz="2000" i="1" dirty="0">
                <a:solidFill>
                  <a:srgbClr val="484A47"/>
                </a:solidFill>
                <a:latin typeface="Trebuchet MS" panose="020B0703020202090204" pitchFamily="34" charset="0"/>
              </a:rPr>
              <a:t>Daring Greatly</a:t>
            </a:r>
            <a:br>
              <a:rPr lang="en-US" sz="2000" dirty="0">
                <a:solidFill>
                  <a:srgbClr val="484A47"/>
                </a:solidFill>
                <a:latin typeface="Trebuchet MS" panose="020B0703020202090204" pitchFamily="34" charset="0"/>
              </a:rPr>
            </a:br>
            <a:r>
              <a:rPr lang="en-US" sz="2000" dirty="0">
                <a:solidFill>
                  <a:srgbClr val="484A47"/>
                </a:solidFill>
                <a:latin typeface="Trebuchet MS" panose="020B0703020202090204" pitchFamily="34" charset="0"/>
              </a:rPr>
              <a:t>and </a:t>
            </a:r>
            <a:r>
              <a:rPr lang="en-US" sz="2000" i="1" dirty="0">
                <a:solidFill>
                  <a:srgbClr val="484A47"/>
                </a:solidFill>
                <a:latin typeface="Trebuchet MS" panose="020B0703020202090204" pitchFamily="34" charset="0"/>
              </a:rPr>
              <a:t>Dare to Lead</a:t>
            </a:r>
          </a:p>
        </p:txBody>
      </p:sp>
    </p:spTree>
    <p:extLst>
      <p:ext uri="{BB962C8B-B14F-4D97-AF65-F5344CB8AC3E}">
        <p14:creationId xmlns:p14="http://schemas.microsoft.com/office/powerpoint/2010/main" val="285206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A8D374C-2614-D244-B5EF-164A681E8DC0}"/>
              </a:ext>
            </a:extLst>
          </p:cNvPr>
          <p:cNvSpPr txBox="1"/>
          <p:nvPr/>
        </p:nvSpPr>
        <p:spPr>
          <a:xfrm>
            <a:off x="1600199" y="2865753"/>
            <a:ext cx="551497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494A49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Shame</a:t>
            </a:r>
            <a:endParaRPr lang="en-US" sz="5400" b="1" dirty="0">
              <a:solidFill>
                <a:srgbClr val="2B846A"/>
              </a:solidFill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400" dirty="0">
                <a:solidFill>
                  <a:srgbClr val="2B846A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am bad.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E2060A-892C-EF4F-A226-CE2A30A73CFE}"/>
              </a:ext>
            </a:extLst>
          </p:cNvPr>
          <p:cNvSpPr txBox="1"/>
          <p:nvPr/>
        </p:nvSpPr>
        <p:spPr>
          <a:xfrm>
            <a:off x="1042984" y="819150"/>
            <a:ext cx="6629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494A49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Guilt</a:t>
            </a:r>
            <a:endParaRPr lang="en-US" sz="4400" b="1" dirty="0">
              <a:solidFill>
                <a:srgbClr val="2B846A"/>
              </a:solidFill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400" dirty="0">
                <a:solidFill>
                  <a:srgbClr val="2B846A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did something bad.</a:t>
            </a:r>
          </a:p>
        </p:txBody>
      </p:sp>
    </p:spTree>
    <p:extLst>
      <p:ext uri="{BB962C8B-B14F-4D97-AF65-F5344CB8AC3E}">
        <p14:creationId xmlns:p14="http://schemas.microsoft.com/office/powerpoint/2010/main" val="308846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3987" y="1524340"/>
            <a:ext cx="6267450" cy="1685077"/>
          </a:xfrm>
          <a:prstGeom prst="rect">
            <a:avLst/>
          </a:prstGeom>
          <a:noFill/>
          <a:effectLst/>
        </p:spPr>
        <p:txBody>
          <a:bodyPr wrap="square" lIns="68580" tIns="34290" rIns="68580" bIns="3429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/>
          <a:p>
            <a:pPr algn="ctr"/>
            <a:r>
              <a:rPr lang="en-US" sz="105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703020202090204" pitchFamily="34" charset="0"/>
              </a:rPr>
              <a:t>Empathy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9344" y="1595354"/>
            <a:ext cx="4376737" cy="1543050"/>
          </a:xfrm>
          <a:noFill/>
          <a:ln>
            <a:noFill/>
          </a:ln>
        </p:spPr>
        <p:txBody>
          <a:bodyPr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/>
          <a:p>
            <a:r>
              <a:rPr lang="en-US" sz="10500" b="1" dirty="0">
                <a:ln w="11430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703020202090204" pitchFamily="34" charset="0"/>
              </a:rPr>
              <a:t>Shame</a:t>
            </a:r>
          </a:p>
        </p:txBody>
      </p:sp>
    </p:spTree>
    <p:extLst>
      <p:ext uri="{BB962C8B-B14F-4D97-AF65-F5344CB8AC3E}">
        <p14:creationId xmlns:p14="http://schemas.microsoft.com/office/powerpoint/2010/main" val="266191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27F8BB1-6580-5744-83CA-CEC08C09F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80792"/>
            <a:ext cx="2895600" cy="3071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7346B6-CFBB-CD45-8C66-0B986F49B364}"/>
              </a:ext>
            </a:extLst>
          </p:cNvPr>
          <p:cNvSpPr txBox="1"/>
          <p:nvPr/>
        </p:nvSpPr>
        <p:spPr>
          <a:xfrm>
            <a:off x="-7749" y="5143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494A49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Gender Differences</a:t>
            </a:r>
            <a:endParaRPr lang="en-US" sz="3200" dirty="0">
              <a:solidFill>
                <a:srgbClr val="2B846A"/>
              </a:solidFill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9C4A66-E1B6-CF49-B330-6F1DDEC51BD4}"/>
              </a:ext>
            </a:extLst>
          </p:cNvPr>
          <p:cNvSpPr txBox="1"/>
          <p:nvPr/>
        </p:nvSpPr>
        <p:spPr>
          <a:xfrm>
            <a:off x="1524000" y="180975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rebuchet MS" panose="020B0703020202090204" pitchFamily="34" charset="0"/>
              </a:rPr>
              <a:t>Female Shame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C0601-B732-4C45-8234-BD4A6439F053}"/>
              </a:ext>
            </a:extLst>
          </p:cNvPr>
          <p:cNvSpPr txBox="1"/>
          <p:nvPr/>
        </p:nvSpPr>
        <p:spPr>
          <a:xfrm>
            <a:off x="1600200" y="2537571"/>
            <a:ext cx="27432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n-US" sz="1300" dirty="0">
                <a:solidFill>
                  <a:schemeClr val="bg1"/>
                </a:solidFill>
                <a:latin typeface="Trebuchet MS" panose="020B0703020202090204" pitchFamily="34" charset="0"/>
              </a:rPr>
              <a:t>Do it all.</a:t>
            </a:r>
          </a:p>
          <a:p>
            <a:pPr marL="285750" indent="-285750">
              <a:buBlip>
                <a:blip r:embed="rId4"/>
              </a:buBlip>
            </a:pPr>
            <a:r>
              <a:rPr lang="en-US" sz="1300" dirty="0">
                <a:solidFill>
                  <a:schemeClr val="bg1"/>
                </a:solidFill>
                <a:latin typeface="Trebuchet MS" panose="020B0703020202090204" pitchFamily="34" charset="0"/>
              </a:rPr>
              <a:t>Do it perfectly.</a:t>
            </a:r>
          </a:p>
          <a:p>
            <a:pPr marL="285750" indent="-285750">
              <a:buBlip>
                <a:blip r:embed="rId4"/>
              </a:buBlip>
            </a:pPr>
            <a:r>
              <a:rPr lang="en-US" sz="1300" dirty="0">
                <a:solidFill>
                  <a:schemeClr val="bg1"/>
                </a:solidFill>
                <a:latin typeface="Trebuchet MS" panose="020B0703020202090204" pitchFamily="34" charset="0"/>
              </a:rPr>
              <a:t>Never let them see you sweat.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91CFF2-3D2A-C043-AC76-EBF8586C8B14}"/>
              </a:ext>
            </a:extLst>
          </p:cNvPr>
          <p:cNvSpPr txBox="1"/>
          <p:nvPr/>
        </p:nvSpPr>
        <p:spPr>
          <a:xfrm>
            <a:off x="1714500" y="379095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rebuchet MS" panose="020B0703020202090204" pitchFamily="34" charset="0"/>
              </a:rPr>
              <a:t>Conflicting expectations for what I am supposed to be.</a:t>
            </a:r>
          </a:p>
        </p:txBody>
      </p:sp>
    </p:spTree>
    <p:extLst>
      <p:ext uri="{BB962C8B-B14F-4D97-AF65-F5344CB8AC3E}">
        <p14:creationId xmlns:p14="http://schemas.microsoft.com/office/powerpoint/2010/main" val="215801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2DE65DD-E465-724B-A184-2A0C9027D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80792"/>
            <a:ext cx="2895600" cy="30710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3EA462-D53B-FE47-B328-D18F3F4CC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26" y="1576295"/>
            <a:ext cx="2927272" cy="31046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974AF9-AC0E-9442-95D4-2DCC14E7F1BD}"/>
              </a:ext>
            </a:extLst>
          </p:cNvPr>
          <p:cNvSpPr txBox="1"/>
          <p:nvPr/>
        </p:nvSpPr>
        <p:spPr>
          <a:xfrm>
            <a:off x="-7749" y="5143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494A49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Gender Differences</a:t>
            </a:r>
            <a:endParaRPr lang="en-US" sz="3200" dirty="0">
              <a:solidFill>
                <a:srgbClr val="2B846A"/>
              </a:solidFill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E97177-FD19-7341-AE9F-C4843B889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406" y="1576295"/>
            <a:ext cx="2928793" cy="31062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73E200-BF11-4346-BEFC-7FE07A6BE38E}"/>
              </a:ext>
            </a:extLst>
          </p:cNvPr>
          <p:cNvSpPr txBox="1"/>
          <p:nvPr/>
        </p:nvSpPr>
        <p:spPr>
          <a:xfrm>
            <a:off x="1524000" y="180975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rebuchet MS" panose="020B0703020202090204" pitchFamily="34" charset="0"/>
              </a:rPr>
              <a:t>Female Shame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F5EDB7-03FE-B044-8E2F-0A6625ABB451}"/>
              </a:ext>
            </a:extLst>
          </p:cNvPr>
          <p:cNvSpPr txBox="1"/>
          <p:nvPr/>
        </p:nvSpPr>
        <p:spPr>
          <a:xfrm>
            <a:off x="1600200" y="2537571"/>
            <a:ext cx="27432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5"/>
              </a:buBlip>
            </a:pPr>
            <a:r>
              <a:rPr lang="en-US" sz="1300" dirty="0">
                <a:solidFill>
                  <a:schemeClr val="bg1"/>
                </a:solidFill>
                <a:latin typeface="Trebuchet MS" panose="020B0703020202090204" pitchFamily="34" charset="0"/>
              </a:rPr>
              <a:t>Do it all.</a:t>
            </a:r>
          </a:p>
          <a:p>
            <a:pPr marL="285750" indent="-285750">
              <a:buBlip>
                <a:blip r:embed="rId5"/>
              </a:buBlip>
            </a:pPr>
            <a:r>
              <a:rPr lang="en-US" sz="1300" dirty="0">
                <a:solidFill>
                  <a:schemeClr val="bg1"/>
                </a:solidFill>
                <a:latin typeface="Trebuchet MS" panose="020B0703020202090204" pitchFamily="34" charset="0"/>
              </a:rPr>
              <a:t>Do it perfectly.</a:t>
            </a:r>
          </a:p>
          <a:p>
            <a:pPr marL="285750" indent="-285750">
              <a:buBlip>
                <a:blip r:embed="rId5"/>
              </a:buBlip>
            </a:pPr>
            <a:r>
              <a:rPr lang="en-US" sz="1300" dirty="0">
                <a:solidFill>
                  <a:schemeClr val="bg1"/>
                </a:solidFill>
                <a:latin typeface="Trebuchet MS" panose="020B0703020202090204" pitchFamily="34" charset="0"/>
              </a:rPr>
              <a:t>Never let them see you sweat.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1C3D15-40B8-D345-B939-5AFA8F90254B}"/>
              </a:ext>
            </a:extLst>
          </p:cNvPr>
          <p:cNvSpPr txBox="1"/>
          <p:nvPr/>
        </p:nvSpPr>
        <p:spPr>
          <a:xfrm>
            <a:off x="1714500" y="379095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rebuchet MS" panose="020B0703020202090204" pitchFamily="34" charset="0"/>
              </a:rPr>
              <a:t>Conflicting expectations for what I am supposed to be.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DFEE8A-D71B-8542-98CC-DA326E2FFDCD}"/>
              </a:ext>
            </a:extLst>
          </p:cNvPr>
          <p:cNvSpPr txBox="1"/>
          <p:nvPr/>
        </p:nvSpPr>
        <p:spPr>
          <a:xfrm>
            <a:off x="4802170" y="180975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rebuchet MS" panose="020B0703020202090204" pitchFamily="34" charset="0"/>
              </a:rPr>
              <a:t>Male Shame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8C3DC0-EE85-C847-9501-CB52F356BCDF}"/>
              </a:ext>
            </a:extLst>
          </p:cNvPr>
          <p:cNvSpPr txBox="1"/>
          <p:nvPr/>
        </p:nvSpPr>
        <p:spPr>
          <a:xfrm>
            <a:off x="4935520" y="2537571"/>
            <a:ext cx="26289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5"/>
              </a:buBlip>
            </a:pPr>
            <a:r>
              <a:rPr lang="en-US" sz="1300" dirty="0">
                <a:solidFill>
                  <a:schemeClr val="bg1"/>
                </a:solidFill>
                <a:latin typeface="Trebuchet MS" panose="020B0703020202090204" pitchFamily="34" charset="0"/>
              </a:rPr>
              <a:t>Be strong.</a:t>
            </a:r>
          </a:p>
          <a:p>
            <a:pPr marL="285750" indent="-285750">
              <a:buBlip>
                <a:blip r:embed="rId5"/>
              </a:buBlip>
            </a:pPr>
            <a:r>
              <a:rPr lang="en-US" sz="1300" dirty="0">
                <a:solidFill>
                  <a:schemeClr val="bg1"/>
                </a:solidFill>
                <a:latin typeface="Trebuchet MS" panose="020B0703020202090204" pitchFamily="34" charset="0"/>
              </a:rPr>
              <a:t>Be the hero.</a:t>
            </a:r>
          </a:p>
          <a:p>
            <a:pPr marL="285750" indent="-285750">
              <a:buBlip>
                <a:blip r:embed="rId5"/>
              </a:buBlip>
            </a:pPr>
            <a:r>
              <a:rPr lang="en-US" sz="1300" dirty="0">
                <a:solidFill>
                  <a:schemeClr val="bg1"/>
                </a:solidFill>
                <a:latin typeface="Trebuchet MS" panose="020B0703020202090204" pitchFamily="34" charset="0"/>
              </a:rPr>
              <a:t>Never be perceived as weak.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94A619-E23C-534E-BDED-4C25E41BD125}"/>
              </a:ext>
            </a:extLst>
          </p:cNvPr>
          <p:cNvSpPr txBox="1"/>
          <p:nvPr/>
        </p:nvSpPr>
        <p:spPr>
          <a:xfrm>
            <a:off x="4992670" y="379095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rebuchet MS" panose="020B0703020202090204" pitchFamily="34" charset="0"/>
              </a:rPr>
              <a:t>A singular expectation for what I am supposed to be.</a:t>
            </a:r>
          </a:p>
        </p:txBody>
      </p:sp>
    </p:spTree>
    <p:extLst>
      <p:ext uri="{BB962C8B-B14F-4D97-AF65-F5344CB8AC3E}">
        <p14:creationId xmlns:p14="http://schemas.microsoft.com/office/powerpoint/2010/main" val="389968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1"/>
      <p:bldP spid="14" grpId="1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302C0A-110F-E640-81FD-515E28B135EB}"/>
              </a:ext>
            </a:extLst>
          </p:cNvPr>
          <p:cNvSpPr txBox="1"/>
          <p:nvPr/>
        </p:nvSpPr>
        <p:spPr>
          <a:xfrm>
            <a:off x="3505200" y="1352550"/>
            <a:ext cx="502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2B846A"/>
                </a:solidFill>
                <a:latin typeface="Trebuchet MS" panose="020B0703020202090204" pitchFamily="34" charset="0"/>
              </a:rPr>
              <a:t>Addressing Shame</a:t>
            </a:r>
          </a:p>
        </p:txBody>
      </p:sp>
    </p:spTree>
    <p:extLst>
      <p:ext uri="{BB962C8B-B14F-4D97-AF65-F5344CB8AC3E}">
        <p14:creationId xmlns:p14="http://schemas.microsoft.com/office/powerpoint/2010/main" val="303703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154</Words>
  <Application>Microsoft Macintosh PowerPoint</Application>
  <PresentationFormat>On-screen Show (16:9)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Shame</vt:lpstr>
      <vt:lpstr>PowerPoint Presentation</vt:lpstr>
      <vt:lpstr>PowerPoint Presentation</vt:lpstr>
      <vt:lpstr>PowerPoint Presentation</vt:lpstr>
    </vt:vector>
  </TitlesOfParts>
  <Company>Church of the Nazarene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SHAME</dc:title>
  <dc:creator>Bonnie Beam</dc:creator>
  <cp:lastModifiedBy>Microsoft Office User</cp:lastModifiedBy>
  <cp:revision>31</cp:revision>
  <dcterms:created xsi:type="dcterms:W3CDTF">2017-12-15T17:05:47Z</dcterms:created>
  <dcterms:modified xsi:type="dcterms:W3CDTF">2020-07-20T17:46:59Z</dcterms:modified>
</cp:coreProperties>
</file>