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92" r:id="rId4"/>
    <p:sldMasterId id="2147483704" r:id="rId5"/>
    <p:sldMasterId id="2147483716" r:id="rId6"/>
    <p:sldMasterId id="2147483728" r:id="rId7"/>
  </p:sldMasterIdLst>
  <p:sldIdLst>
    <p:sldId id="256" r:id="rId8"/>
    <p:sldId id="278" r:id="rId9"/>
    <p:sldId id="311" r:id="rId10"/>
    <p:sldId id="282" r:id="rId11"/>
    <p:sldId id="289" r:id="rId12"/>
    <p:sldId id="286" r:id="rId13"/>
    <p:sldId id="312" r:id="rId14"/>
    <p:sldId id="293" r:id="rId15"/>
    <p:sldId id="297" r:id="rId16"/>
    <p:sldId id="303" r:id="rId17"/>
    <p:sldId id="313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97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464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64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8"/>
            <a:ext cx="10363200" cy="1736725"/>
          </a:xfrm>
        </p:spPr>
        <p:txBody>
          <a:bodyPr anchor="b"/>
          <a:lstStyle>
            <a:lvl1pPr>
              <a:defRPr sz="405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464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464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64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7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072-4E34-4CAF-8FEF-667106C86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1D2-7D5E-4896-92EB-E53D1C8B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177E-1016-4CCA-8FE5-D88319B6E1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422-65A2-456D-BEC7-C47AD0B8B0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877B-83BD-4C40-BEFA-AA9BF8A4EA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2BB8-A3F4-4C55-862C-8CEEB7AB39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CE3-4D11-4CC7-98CE-223DD9C9D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9EA0-0E20-4A2C-AB39-C2B1E1BB2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26A2-8063-471C-BA11-DFAB287F5A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68C-66FB-4691-933A-0032B9F4D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4E08-F974-4E06-8B46-D64699B35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A0E1-3E4B-4443-B267-335A340A55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06AB-4902-4B25-9220-642A7ACBF2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5634-2A95-4539-A7E9-8CA56B4BE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2FD9-1E78-43C6-8B7D-6A4A472EA6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DDD-B191-40D5-8BA3-527C425BF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96B-9040-46E5-8C57-F499C9E116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D4C-FD95-411F-87D0-76F1132EF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701-FBDC-4653-B813-91EE6222D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3688-138A-49B2-B465-55ABAF01C0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0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299B-BAEC-4502-BBCD-5A7F5CD1B5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6B30-2C67-4778-9B30-BCF5BB4C2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048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933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906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7640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4974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69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142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610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95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8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092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263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940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5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47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5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6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8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2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8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6C3-EE4A-4717-8B99-911E03250B1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E314-C563-4A11-A33E-FDD69A63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1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072-4E34-4CAF-8FEF-667106C86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1D2-7D5E-4896-92EB-E53D1C8B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36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177E-1016-4CCA-8FE5-D88319B6E1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422-65A2-456D-BEC7-C47AD0B8B0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5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877B-83BD-4C40-BEFA-AA9BF8A4EA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2BB8-A3F4-4C55-862C-8CEEB7AB39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CE3-4D11-4CC7-98CE-223DD9C9D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9EA0-0E20-4A2C-AB39-C2B1E1BB2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10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26A2-8063-471C-BA11-DFAB287F5A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68C-66FB-4691-933A-0032B9F4D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38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4E08-F974-4E06-8B46-D64699B35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A0E1-3E4B-4443-B267-335A340A55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9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06AB-4902-4B25-9220-642A7ACBF2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5634-2A95-4539-A7E9-8CA56B4BE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2FD9-1E78-43C6-8B7D-6A4A472EA6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DDD-B191-40D5-8BA3-527C425BF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1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96B-9040-46E5-8C57-F499C9E116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D4C-FD95-411F-87D0-76F1132EF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19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701-FBDC-4653-B813-91EE6222D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3688-138A-49B2-B465-55ABAF01C0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651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299B-BAEC-4502-BBCD-5A7F5CD1B5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6B30-2C67-4778-9B30-BCF5BB4C2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4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3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E85AE1DF-9EFE-48EE-BF42-93A3EC051D3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7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BE75F6-3823-4EC2-A58B-3A3C53496A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5831C1-7846-4EA8-A4B6-8207E486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/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fld id="{1FE32CFE-F993-45E9-8236-BF27C0F7426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57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9F0C8-C9F8-4067-9A66-0098C43DA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56449-4D8E-48C7-B777-7DAE254DB2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9F6B-0A59-4B58-AD37-E1C2B82E430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3C5F2-6A36-4014-886A-2C665B0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slow"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534CFE-DF01-4B16-8FE3-A4CF5DF40A5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B146D8-C16C-4B6D-9637-161DE94E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9F0C8-C9F8-4067-9A66-0098C43DA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56449-4D8E-48C7-B777-7DAE254DB2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9EE98-FDA6-6041-9620-0879EAF7B3DD}"/>
              </a:ext>
            </a:extLst>
          </p:cNvPr>
          <p:cNvSpPr txBox="1"/>
          <p:nvPr/>
        </p:nvSpPr>
        <p:spPr>
          <a:xfrm>
            <a:off x="3601677" y="2304202"/>
            <a:ext cx="76193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0836A"/>
                </a:solidFill>
                <a:latin typeface="Trebuchet MS" panose="020B0703020202090204" pitchFamily="34" charset="0"/>
              </a:rPr>
              <a:t>Getting Our Personal Financial House in Order</a:t>
            </a:r>
          </a:p>
        </p:txBody>
      </p:sp>
    </p:spTree>
    <p:extLst>
      <p:ext uri="{BB962C8B-B14F-4D97-AF65-F5344CB8AC3E}">
        <p14:creationId xmlns:p14="http://schemas.microsoft.com/office/powerpoint/2010/main" val="37633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C48C3-678A-E342-BDEC-3A79276739A6}"/>
              </a:ext>
            </a:extLst>
          </p:cNvPr>
          <p:cNvSpPr txBox="1"/>
          <p:nvPr/>
        </p:nvSpPr>
        <p:spPr>
          <a:xfrm>
            <a:off x="784652" y="749128"/>
            <a:ext cx="1012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84A47"/>
                </a:solidFill>
                <a:latin typeface="Trebuchet MS" panose="020B0703020202090204" pitchFamily="34" charset="0"/>
              </a:rPr>
              <a:t>Disadvantages</a:t>
            </a:r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to Making Life Changes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169F0-ED4E-3C46-8041-FE55BB9CC48B}"/>
              </a:ext>
            </a:extLst>
          </p:cNvPr>
          <p:cNvSpPr txBox="1"/>
          <p:nvPr/>
        </p:nvSpPr>
        <p:spPr>
          <a:xfrm>
            <a:off x="1068862" y="2161916"/>
            <a:ext cx="9836704" cy="369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Longstanding habits may have to go.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Everyone in the family may have to sacrifice. 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It may be very uncomfortable at least for a time.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You may have to compromise.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You may feel deprived.</a:t>
            </a:r>
          </a:p>
        </p:txBody>
      </p:sp>
    </p:spTree>
    <p:extLst>
      <p:ext uri="{BB962C8B-B14F-4D97-AF65-F5344CB8AC3E}">
        <p14:creationId xmlns:p14="http://schemas.microsoft.com/office/powerpoint/2010/main" val="265794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C48C3-678A-E342-BDEC-3A79276739A6}"/>
              </a:ext>
            </a:extLst>
          </p:cNvPr>
          <p:cNvSpPr txBox="1"/>
          <p:nvPr/>
        </p:nvSpPr>
        <p:spPr>
          <a:xfrm>
            <a:off x="784652" y="749128"/>
            <a:ext cx="1012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Advantages </a:t>
            </a:r>
            <a:r>
              <a:rPr lang="en-US" sz="4400" b="1" dirty="0">
                <a:solidFill>
                  <a:srgbClr val="484A47"/>
                </a:solidFill>
                <a:latin typeface="Trebuchet MS" panose="020B0703020202090204" pitchFamily="34" charset="0"/>
              </a:rPr>
              <a:t>to Making Life Changes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169F0-ED4E-3C46-8041-FE55BB9CC48B}"/>
              </a:ext>
            </a:extLst>
          </p:cNvPr>
          <p:cNvSpPr txBox="1"/>
          <p:nvPr/>
        </p:nvSpPr>
        <p:spPr>
          <a:xfrm>
            <a:off x="1068862" y="2161916"/>
            <a:ext cx="9836704" cy="369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Less stress.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A closer marriage relationship. 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Better self discipline.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Healthy self-esteem.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Peace of mind.</a:t>
            </a:r>
          </a:p>
        </p:txBody>
      </p:sp>
    </p:spTree>
    <p:extLst>
      <p:ext uri="{BB962C8B-B14F-4D97-AF65-F5344CB8AC3E}">
        <p14:creationId xmlns:p14="http://schemas.microsoft.com/office/powerpoint/2010/main" val="3037729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9EE98-FDA6-6041-9620-0879EAF7B3DD}"/>
              </a:ext>
            </a:extLst>
          </p:cNvPr>
          <p:cNvSpPr txBox="1"/>
          <p:nvPr/>
        </p:nvSpPr>
        <p:spPr>
          <a:xfrm>
            <a:off x="3601677" y="2304202"/>
            <a:ext cx="76193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0836A"/>
                </a:solidFill>
                <a:latin typeface="Trebuchet MS" panose="020B0703020202090204" pitchFamily="34" charset="0"/>
              </a:rPr>
              <a:t>Getting Our Personal Financial House in Order</a:t>
            </a:r>
          </a:p>
        </p:txBody>
      </p:sp>
    </p:spTree>
    <p:extLst>
      <p:ext uri="{BB962C8B-B14F-4D97-AF65-F5344CB8AC3E}">
        <p14:creationId xmlns:p14="http://schemas.microsoft.com/office/powerpoint/2010/main" val="16402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1924F-FF62-E14A-9FB7-9373A2E677CA}"/>
              </a:ext>
            </a:extLst>
          </p:cNvPr>
          <p:cNvSpPr txBox="1"/>
          <p:nvPr/>
        </p:nvSpPr>
        <p:spPr>
          <a:xfrm>
            <a:off x="784651" y="749128"/>
            <a:ext cx="107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4A47"/>
                </a:solidFill>
                <a:latin typeface="Trebuchet MS" panose="020B0703020202090204" pitchFamily="34" charset="0"/>
              </a:rPr>
              <a:t>Keep This In Mind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4D439-8964-EE40-A678-C4D148A49A92}"/>
              </a:ext>
            </a:extLst>
          </p:cNvPr>
          <p:cNvSpPr txBox="1"/>
          <p:nvPr/>
        </p:nvSpPr>
        <p:spPr>
          <a:xfrm>
            <a:off x="1068861" y="2161916"/>
            <a:ext cx="9557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Your financial situation does not define you.</a:t>
            </a:r>
            <a:b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n-US" sz="32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A healthy relationship with your spouse is of utmost importance.</a:t>
            </a:r>
            <a:b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n-US" sz="32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Emotions play a critical role in our financial decisions, actions, and reactions.</a:t>
            </a:r>
          </a:p>
        </p:txBody>
      </p:sp>
    </p:spTree>
    <p:extLst>
      <p:ext uri="{BB962C8B-B14F-4D97-AF65-F5344CB8AC3E}">
        <p14:creationId xmlns:p14="http://schemas.microsoft.com/office/powerpoint/2010/main" val="4164016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26508-8235-C746-A033-1A4FAE7E5ED9}"/>
              </a:ext>
            </a:extLst>
          </p:cNvPr>
          <p:cNvSpPr txBox="1"/>
          <p:nvPr/>
        </p:nvSpPr>
        <p:spPr>
          <a:xfrm>
            <a:off x="0" y="277700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30836A"/>
                </a:solidFill>
                <a:latin typeface="Trebuchet MS" panose="020B0703020202090204" pitchFamily="34" charset="0"/>
              </a:rPr>
              <a:t>Where do we begin?</a:t>
            </a:r>
          </a:p>
        </p:txBody>
      </p:sp>
    </p:spTree>
    <p:extLst>
      <p:ext uri="{BB962C8B-B14F-4D97-AF65-F5344CB8AC3E}">
        <p14:creationId xmlns:p14="http://schemas.microsoft.com/office/powerpoint/2010/main" val="24728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090F0-3EAE-4243-9169-700B07CB8DA6}"/>
              </a:ext>
            </a:extLst>
          </p:cNvPr>
          <p:cNvSpPr txBox="1"/>
          <p:nvPr/>
        </p:nvSpPr>
        <p:spPr>
          <a:xfrm>
            <a:off x="784651" y="749128"/>
            <a:ext cx="107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836A"/>
                </a:solidFill>
                <a:latin typeface="Trebuchet MS" panose="020B0703020202090204" pitchFamily="34" charset="0"/>
              </a:rPr>
              <a:t>Create a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3FC05-90C1-0D4F-8EAA-534AF8C10251}"/>
              </a:ext>
            </a:extLst>
          </p:cNvPr>
          <p:cNvSpPr txBox="1"/>
          <p:nvPr/>
        </p:nvSpPr>
        <p:spPr>
          <a:xfrm>
            <a:off x="1068862" y="2161916"/>
            <a:ext cx="9323172" cy="24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Income must be larger than outgo.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Work together—you are a team.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Stick to it… it’s easier said than done!</a:t>
            </a:r>
          </a:p>
        </p:txBody>
      </p:sp>
    </p:spTree>
    <p:extLst>
      <p:ext uri="{BB962C8B-B14F-4D97-AF65-F5344CB8AC3E}">
        <p14:creationId xmlns:p14="http://schemas.microsoft.com/office/powerpoint/2010/main" val="1978850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B4BC4-DFD0-CF43-9448-0A47162B7019}"/>
              </a:ext>
            </a:extLst>
          </p:cNvPr>
          <p:cNvSpPr txBox="1"/>
          <p:nvPr/>
        </p:nvSpPr>
        <p:spPr>
          <a:xfrm>
            <a:off x="784651" y="749128"/>
            <a:ext cx="107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4A47"/>
                </a:solidFill>
                <a:latin typeface="Trebuchet MS" panose="020B0703020202090204" pitchFamily="34" charset="0"/>
              </a:rPr>
              <a:t>Assess Your Situation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D9478-53D4-E946-A296-8DAE7EA09134}"/>
              </a:ext>
            </a:extLst>
          </p:cNvPr>
          <p:cNvSpPr txBox="1"/>
          <p:nvPr/>
        </p:nvSpPr>
        <p:spPr>
          <a:xfrm>
            <a:off x="1068862" y="2161916"/>
            <a:ext cx="9323172" cy="16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Honestly look at where you are.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How much is enough? </a:t>
            </a:r>
          </a:p>
        </p:txBody>
      </p:sp>
    </p:spTree>
    <p:extLst>
      <p:ext uri="{BB962C8B-B14F-4D97-AF65-F5344CB8AC3E}">
        <p14:creationId xmlns:p14="http://schemas.microsoft.com/office/powerpoint/2010/main" val="2420278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LL THE MONEY IN THE WORLD - Official Trailer (HD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9680" y="879390"/>
            <a:ext cx="8316913" cy="4678363"/>
          </a:xfrm>
        </p:spPr>
      </p:pic>
    </p:spTree>
    <p:extLst>
      <p:ext uri="{BB962C8B-B14F-4D97-AF65-F5344CB8AC3E}">
        <p14:creationId xmlns:p14="http://schemas.microsoft.com/office/powerpoint/2010/main" val="34248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B4BC4-DFD0-CF43-9448-0A47162B7019}"/>
              </a:ext>
            </a:extLst>
          </p:cNvPr>
          <p:cNvSpPr txBox="1"/>
          <p:nvPr/>
        </p:nvSpPr>
        <p:spPr>
          <a:xfrm>
            <a:off x="784651" y="749128"/>
            <a:ext cx="107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4A47"/>
                </a:solidFill>
                <a:latin typeface="Trebuchet MS" panose="020B0703020202090204" pitchFamily="34" charset="0"/>
              </a:rPr>
              <a:t>Assess Your Situation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D9478-53D4-E946-A296-8DAE7EA09134}"/>
              </a:ext>
            </a:extLst>
          </p:cNvPr>
          <p:cNvSpPr txBox="1"/>
          <p:nvPr/>
        </p:nvSpPr>
        <p:spPr>
          <a:xfrm>
            <a:off x="1068862" y="2161916"/>
            <a:ext cx="9323172" cy="3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Honestly look at where you are.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How much is enough? 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Be content.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Be willing to change.</a:t>
            </a:r>
          </a:p>
        </p:txBody>
      </p:sp>
    </p:spTree>
    <p:extLst>
      <p:ext uri="{BB962C8B-B14F-4D97-AF65-F5344CB8AC3E}">
        <p14:creationId xmlns:p14="http://schemas.microsoft.com/office/powerpoint/2010/main" val="410089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63E28-ABA3-D647-A0C9-1D00D6E90CCB}"/>
              </a:ext>
            </a:extLst>
          </p:cNvPr>
          <p:cNvSpPr txBox="1"/>
          <p:nvPr/>
        </p:nvSpPr>
        <p:spPr>
          <a:xfrm>
            <a:off x="784651" y="749128"/>
            <a:ext cx="107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836A"/>
                </a:solidFill>
                <a:latin typeface="Trebuchet MS" panose="020B0703020202090204" pitchFamily="34" charset="0"/>
              </a:rPr>
              <a:t>Practice Gratitude &amp; Generosity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C597-8012-EB45-9650-389D1B6EA12C}"/>
              </a:ext>
            </a:extLst>
          </p:cNvPr>
          <p:cNvSpPr txBox="1"/>
          <p:nvPr/>
        </p:nvSpPr>
        <p:spPr>
          <a:xfrm>
            <a:off x="1068862" y="2161916"/>
            <a:ext cx="9323172" cy="332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Create a “Gratitude Journal.”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Be generous… sometimes with money.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Tithe and save.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How much is enough? </a:t>
            </a:r>
          </a:p>
        </p:txBody>
      </p:sp>
    </p:spTree>
    <p:extLst>
      <p:ext uri="{BB962C8B-B14F-4D97-AF65-F5344CB8AC3E}">
        <p14:creationId xmlns:p14="http://schemas.microsoft.com/office/powerpoint/2010/main" val="170362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2A94E-E515-8A48-8E18-09489E9CA108}"/>
              </a:ext>
            </a:extLst>
          </p:cNvPr>
          <p:cNvSpPr txBox="1"/>
          <p:nvPr/>
        </p:nvSpPr>
        <p:spPr>
          <a:xfrm>
            <a:off x="784651" y="749128"/>
            <a:ext cx="107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4A47"/>
                </a:solidFill>
                <a:latin typeface="Trebuchet MS" panose="020B0703020202090204" pitchFamily="34" charset="0"/>
              </a:rPr>
              <a:t>Make Goals and Dream Dreams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DFB10-FADE-AF48-AC3E-06E06E78D30C}"/>
              </a:ext>
            </a:extLst>
          </p:cNvPr>
          <p:cNvSpPr txBox="1"/>
          <p:nvPr/>
        </p:nvSpPr>
        <p:spPr>
          <a:xfrm>
            <a:off x="1068862" y="2161916"/>
            <a:ext cx="9323172" cy="24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Start with short-term goals.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Develop long-term goals.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Don’t forget to dream!</a:t>
            </a:r>
          </a:p>
        </p:txBody>
      </p:sp>
    </p:spTree>
    <p:extLst>
      <p:ext uri="{BB962C8B-B14F-4D97-AF65-F5344CB8AC3E}">
        <p14:creationId xmlns:p14="http://schemas.microsoft.com/office/powerpoint/2010/main" val="4060134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ogetherinChr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ANCIENT PSALM -CONTEMPORARY HYMN</Template>
  <TotalTime>2905</TotalTime>
  <Words>237</Words>
  <Application>Microsoft Office PowerPoint</Application>
  <PresentationFormat>Widescreen</PresentationFormat>
  <Paragraphs>40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Book Antiqua</vt:lpstr>
      <vt:lpstr>Calibri</vt:lpstr>
      <vt:lpstr>Constantia</vt:lpstr>
      <vt:lpstr>Garamond</vt:lpstr>
      <vt:lpstr>Lucida Sans</vt:lpstr>
      <vt:lpstr>Trebuchet MS</vt:lpstr>
      <vt:lpstr>Wingdings</vt:lpstr>
      <vt:lpstr>Wingdings 2</vt:lpstr>
      <vt:lpstr>Wingdings 3</vt:lpstr>
      <vt:lpstr>Paper</vt:lpstr>
      <vt:lpstr>Apex</vt:lpstr>
      <vt:lpstr>Teamwork</vt:lpstr>
      <vt:lpstr>Office Theme</vt:lpstr>
      <vt:lpstr>TogetherinChrist</vt:lpstr>
      <vt:lpstr>1_Apex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Our Personal Financial House  in Order”</dc:title>
  <dc:creator>Stephen Borger</dc:creator>
  <cp:lastModifiedBy>Jeffrey Beam</cp:lastModifiedBy>
  <cp:revision>43</cp:revision>
  <dcterms:created xsi:type="dcterms:W3CDTF">2018-01-17T17:31:14Z</dcterms:created>
  <dcterms:modified xsi:type="dcterms:W3CDTF">2020-08-10T14:28:32Z</dcterms:modified>
</cp:coreProperties>
</file>