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57" r:id="rId5"/>
    <p:sldId id="259" r:id="rId6"/>
    <p:sldId id="260" r:id="rId7"/>
    <p:sldId id="262" r:id="rId8"/>
    <p:sldId id="263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46A"/>
    <a:srgbClr val="494A49"/>
    <a:srgbClr val="F5B9C2"/>
    <a:srgbClr val="DF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74"/>
  </p:normalViewPr>
  <p:slideViewPr>
    <p:cSldViewPr>
      <p:cViewPr varScale="1">
        <p:scale>
          <a:sx n="162" d="100"/>
          <a:sy n="16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EA32-4C61-BB4C-98F5-4511CEE373C3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68A8-0906-7A48-B62C-987EA69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68A8-0906-7A48-B62C-987EA690E4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75D3-50AB-4C12-8AA4-EA1021EF66B8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02C0A-110F-E640-81FD-515E28B135EB}"/>
              </a:ext>
            </a:extLst>
          </p:cNvPr>
          <p:cNvSpPr txBox="1"/>
          <p:nvPr/>
        </p:nvSpPr>
        <p:spPr>
          <a:xfrm>
            <a:off x="32766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>
                <a:solidFill>
                  <a:srgbClr val="2B846A"/>
                </a:solidFill>
                <a:latin typeface="Trebuchet MS" panose="020B0703020202090204" pitchFamily="34" charset="0"/>
              </a:rPr>
              <a:t>Abordar la vergüenza </a:t>
            </a:r>
          </a:p>
        </p:txBody>
      </p:sp>
    </p:spTree>
    <p:extLst>
      <p:ext uri="{BB962C8B-B14F-4D97-AF65-F5344CB8AC3E}">
        <p14:creationId xmlns:p14="http://schemas.microsoft.com/office/powerpoint/2010/main" val="4571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06204-E76E-2C44-AEF9-3700673CFE8F}"/>
              </a:ext>
            </a:extLst>
          </p:cNvPr>
          <p:cNvSpPr txBox="1"/>
          <p:nvPr/>
        </p:nvSpPr>
        <p:spPr>
          <a:xfrm>
            <a:off x="0" y="165735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Trebuchet MS" panose="020B0703020202090204" pitchFamily="34" charset="0"/>
              </a:rPr>
              <a:t>VERGÜENZA</a:t>
            </a:r>
          </a:p>
        </p:txBody>
      </p:sp>
    </p:spTree>
    <p:extLst>
      <p:ext uri="{BB962C8B-B14F-4D97-AF65-F5344CB8AC3E}">
        <p14:creationId xmlns:p14="http://schemas.microsoft.com/office/powerpoint/2010/main" val="20880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A081B-C437-6A48-943E-EBF3AEC28EAE}"/>
              </a:ext>
            </a:extLst>
          </p:cNvPr>
          <p:cNvSpPr txBox="1"/>
          <p:nvPr/>
        </p:nvSpPr>
        <p:spPr>
          <a:xfrm>
            <a:off x="533400" y="1123950"/>
            <a:ext cx="2667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000" b="1">
                <a:solidFill>
                  <a:schemeClr val="bg1"/>
                </a:solidFill>
                <a:latin typeface="Trebuchet MS" panose="020B0703020202090204" pitchFamily="34" charset="0"/>
              </a:rPr>
              <a:t>“La vergüenza es universal. Todos la sentimos. Entre menos hable de eso, más lo siente”.</a:t>
            </a:r>
          </a:p>
          <a:p>
            <a:pPr algn="ctr"/>
            <a:endParaRPr lang="es-ES_tradnl" sz="2000" b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ES_tradnl" sz="1400">
                <a:solidFill>
                  <a:schemeClr val="bg1"/>
                </a:solidFill>
                <a:latin typeface="Trebuchet MS" panose="020B0703020202090204" pitchFamily="34" charset="0"/>
              </a:rPr>
              <a:t>Dra. Brené Brown</a:t>
            </a:r>
          </a:p>
        </p:txBody>
      </p:sp>
    </p:spTree>
    <p:extLst>
      <p:ext uri="{BB962C8B-B14F-4D97-AF65-F5344CB8AC3E}">
        <p14:creationId xmlns:p14="http://schemas.microsoft.com/office/powerpoint/2010/main" val="1891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746334-061B-4845-91FB-38D893454B8D}"/>
              </a:ext>
            </a:extLst>
          </p:cNvPr>
          <p:cNvSpPr txBox="1"/>
          <p:nvPr/>
        </p:nvSpPr>
        <p:spPr>
          <a:xfrm>
            <a:off x="4572000" y="379095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Vergüenza:</a:t>
            </a:r>
          </a:p>
          <a:p>
            <a:pPr algn="ctr"/>
            <a:r>
              <a:rPr lang="es-ES_tradnl" sz="2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miedo a la desconexión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564C2-A48F-3D44-9A6D-FEAA908B722B}"/>
              </a:ext>
            </a:extLst>
          </p:cNvPr>
          <p:cNvSpPr txBox="1"/>
          <p:nvPr/>
        </p:nvSpPr>
        <p:spPr>
          <a:xfrm>
            <a:off x="4648200" y="59055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Investigación sobre la vergüenza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BA73-D7C9-EB4F-93CE-8C726A00F231}"/>
              </a:ext>
            </a:extLst>
          </p:cNvPr>
          <p:cNvSpPr txBox="1"/>
          <p:nvPr/>
        </p:nvSpPr>
        <p:spPr>
          <a:xfrm>
            <a:off x="4953000" y="173355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Blip>
                <a:blip r:embed="rId3"/>
              </a:buBlip>
            </a:pPr>
            <a: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  <a:t>Dra. Brené Brown</a:t>
            </a:r>
            <a:b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s-ES_tradnl" sz="20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lnSpc>
                <a:spcPct val="80000"/>
              </a:lnSpc>
              <a:buBlip>
                <a:blip r:embed="rId3"/>
              </a:buBlip>
            </a:pPr>
            <a: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  <a:t>Universidad de Houston</a:t>
            </a:r>
            <a:b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s-ES_tradnl" sz="20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lnSpc>
                <a:spcPct val="80000"/>
              </a:lnSpc>
              <a:buBlip>
                <a:blip r:embed="rId3"/>
              </a:buBlip>
            </a:pPr>
            <a: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  <a:t>Autor de </a:t>
            </a:r>
            <a:r>
              <a:rPr lang="es-ES_tradnl" sz="2000" i="1">
                <a:solidFill>
                  <a:srgbClr val="484A47"/>
                </a:solidFill>
                <a:latin typeface="Trebuchet MS" panose="020B0703020202090204" pitchFamily="34" charset="0"/>
              </a:rPr>
              <a:t>El poder de ser vulnerable </a:t>
            </a:r>
            <a:r>
              <a:rPr lang="es-ES_tradnl" sz="2000">
                <a:solidFill>
                  <a:srgbClr val="484A47"/>
                </a:solidFill>
                <a:latin typeface="Trebuchet MS" panose="020B0703020202090204" pitchFamily="34" charset="0"/>
              </a:rPr>
              <a:t>y </a:t>
            </a:r>
            <a:r>
              <a:rPr lang="es-ES_tradnl" sz="2000" i="1">
                <a:solidFill>
                  <a:srgbClr val="484A47"/>
                </a:solidFill>
                <a:latin typeface="Trebuchet MS" panose="020B0703020202090204" pitchFamily="34" charset="0"/>
              </a:rPr>
              <a:t>Atrévete a liderar </a:t>
            </a:r>
          </a:p>
        </p:txBody>
      </p:sp>
    </p:spTree>
    <p:extLst>
      <p:ext uri="{BB962C8B-B14F-4D97-AF65-F5344CB8AC3E}">
        <p14:creationId xmlns:p14="http://schemas.microsoft.com/office/powerpoint/2010/main" val="28520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8D374C-2614-D244-B5EF-164A681E8DC0}"/>
              </a:ext>
            </a:extLst>
          </p:cNvPr>
          <p:cNvSpPr txBox="1"/>
          <p:nvPr/>
        </p:nvSpPr>
        <p:spPr>
          <a:xfrm>
            <a:off x="1600199" y="2865753"/>
            <a:ext cx="55149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Vergüenza</a:t>
            </a:r>
          </a:p>
          <a:p>
            <a:pPr algn="ctr"/>
            <a:r>
              <a:rPr lang="es-ES_tradnl" sz="4400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Soy malo.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2060A-892C-EF4F-A226-CE2A30A73CFE}"/>
              </a:ext>
            </a:extLst>
          </p:cNvPr>
          <p:cNvSpPr txBox="1"/>
          <p:nvPr/>
        </p:nvSpPr>
        <p:spPr>
          <a:xfrm>
            <a:off x="1042984" y="819150"/>
            <a:ext cx="662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Culpa</a:t>
            </a:r>
          </a:p>
          <a:p>
            <a:pPr algn="ctr"/>
            <a:r>
              <a:rPr lang="es-ES_tradnl" sz="4400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Hice algo malo.</a:t>
            </a:r>
          </a:p>
        </p:txBody>
      </p:sp>
    </p:spTree>
    <p:extLst>
      <p:ext uri="{BB962C8B-B14F-4D97-AF65-F5344CB8AC3E}">
        <p14:creationId xmlns:p14="http://schemas.microsoft.com/office/powerpoint/2010/main" val="3088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987" y="1524340"/>
            <a:ext cx="6267450" cy="168507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s-ES_tradnl" sz="10500" b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Empatía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C9E91-DDE1-DD46-887D-8C489D9A2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95353"/>
            <a:ext cx="9144000" cy="154305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s-ES_tradnl" sz="105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Vergüenza</a:t>
            </a:r>
          </a:p>
        </p:txBody>
      </p:sp>
    </p:spTree>
    <p:extLst>
      <p:ext uri="{BB962C8B-B14F-4D97-AF65-F5344CB8AC3E}">
        <p14:creationId xmlns:p14="http://schemas.microsoft.com/office/powerpoint/2010/main" val="2661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7F8BB1-6580-5744-83CA-CEC08C09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346B6-CFBB-CD45-8C66-0B986F49B364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Diferencias de género</a:t>
            </a:r>
            <a:endParaRPr lang="es-ES_tradnl" sz="3200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C4A66-E1B6-CF49-B330-6F1DDEC51BD4}"/>
              </a:ext>
            </a:extLst>
          </p:cNvPr>
          <p:cNvSpPr txBox="1"/>
          <p:nvPr/>
        </p:nvSpPr>
        <p:spPr>
          <a:xfrm>
            <a:off x="1524000" y="18097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Vergüenza femenina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0601-B732-4C45-8234-BD4A6439F053}"/>
              </a:ext>
            </a:extLst>
          </p:cNvPr>
          <p:cNvSpPr txBox="1"/>
          <p:nvPr/>
        </p:nvSpPr>
        <p:spPr>
          <a:xfrm>
            <a:off x="1600200" y="2537571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Hazlo todo.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Pero debes hacerlo perfectamente.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No dejes que te vean sudar.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1CFF2-3D2A-C043-AC76-EBF8586C8B14}"/>
              </a:ext>
            </a:extLst>
          </p:cNvPr>
          <p:cNvSpPr txBox="1"/>
          <p:nvPr/>
        </p:nvSpPr>
        <p:spPr>
          <a:xfrm>
            <a:off x="1524000" y="379095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Expectativas contradictorias</a:t>
            </a:r>
            <a:b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de lo que se supone que</a:t>
            </a:r>
            <a:b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debo ser.</a:t>
            </a:r>
          </a:p>
        </p:txBody>
      </p:sp>
    </p:spTree>
    <p:extLst>
      <p:ext uri="{BB962C8B-B14F-4D97-AF65-F5344CB8AC3E}">
        <p14:creationId xmlns:p14="http://schemas.microsoft.com/office/powerpoint/2010/main" val="21580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DE65DD-E465-724B-A184-2A0C9027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EA462-D53B-FE47-B328-D18F3F4C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26" y="1576295"/>
            <a:ext cx="2927272" cy="3104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74AF9-AC0E-9442-95D4-2DCC14E7F1BD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Diferencias de género</a:t>
            </a:r>
            <a:endParaRPr lang="es-ES_tradnl" sz="3200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97177-FD19-7341-AE9F-C4843B88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6" y="1576295"/>
            <a:ext cx="2928793" cy="3106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3E200-BF11-4346-BEFC-7FE07A6BE38E}"/>
              </a:ext>
            </a:extLst>
          </p:cNvPr>
          <p:cNvSpPr txBox="1"/>
          <p:nvPr/>
        </p:nvSpPr>
        <p:spPr>
          <a:xfrm>
            <a:off x="1524000" y="18097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Vergüenza femenina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EDB7-03FE-B044-8E2F-0A6625ABB451}"/>
              </a:ext>
            </a:extLst>
          </p:cNvPr>
          <p:cNvSpPr txBox="1"/>
          <p:nvPr/>
        </p:nvSpPr>
        <p:spPr>
          <a:xfrm>
            <a:off x="1600200" y="2537571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Hazlo todo.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Pero debes hacerlo perfectamente.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 dirty="0">
                <a:solidFill>
                  <a:schemeClr val="bg1"/>
                </a:solidFill>
                <a:latin typeface="Trebuchet MS" panose="020B0703020202090204" pitchFamily="34" charset="0"/>
              </a:rPr>
              <a:t>No dejes que te vean sudar.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C3D15-40B8-D345-B939-5AFA8F90254B}"/>
              </a:ext>
            </a:extLst>
          </p:cNvPr>
          <p:cNvSpPr txBox="1"/>
          <p:nvPr/>
        </p:nvSpPr>
        <p:spPr>
          <a:xfrm>
            <a:off x="1522429" y="3790950"/>
            <a:ext cx="2897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Expectativas contradictorias</a:t>
            </a:r>
            <a:b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de lo que se supone que</a:t>
            </a:r>
            <a:b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debo ser.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FEE8A-D71B-8542-98CC-DA326E2FFDCD}"/>
              </a:ext>
            </a:extLst>
          </p:cNvPr>
          <p:cNvSpPr txBox="1"/>
          <p:nvPr/>
        </p:nvSpPr>
        <p:spPr>
          <a:xfrm>
            <a:off x="4802170" y="18097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Trebuchet MS" panose="020B0703020202090204" pitchFamily="34" charset="0"/>
              </a:rPr>
              <a:t>Vergüenza masculina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C3DC0-EE85-C847-9501-CB52F356BCDF}"/>
              </a:ext>
            </a:extLst>
          </p:cNvPr>
          <p:cNvSpPr txBox="1"/>
          <p:nvPr/>
        </p:nvSpPr>
        <p:spPr>
          <a:xfrm>
            <a:off x="4935520" y="2537571"/>
            <a:ext cx="2628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ES_tradnl" sz="1300">
                <a:solidFill>
                  <a:schemeClr val="bg1"/>
                </a:solidFill>
                <a:latin typeface="Trebuchet MS" panose="020B0703020202090204" pitchFamily="34" charset="0"/>
              </a:rPr>
              <a:t>Sé fuerte.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>
                <a:solidFill>
                  <a:schemeClr val="bg1"/>
                </a:solidFill>
                <a:latin typeface="Trebuchet MS" panose="020B0703020202090204" pitchFamily="34" charset="0"/>
              </a:rPr>
              <a:t>Sé el héroe.</a:t>
            </a:r>
          </a:p>
          <a:p>
            <a:pPr marL="285750" indent="-285750">
              <a:buBlip>
                <a:blip r:embed="rId5"/>
              </a:buBlip>
            </a:pPr>
            <a:r>
              <a:rPr lang="es-ES_tradnl" sz="1300">
                <a:solidFill>
                  <a:schemeClr val="bg1"/>
                </a:solidFill>
                <a:latin typeface="Trebuchet MS" panose="020B0703020202090204" pitchFamily="34" charset="0"/>
              </a:rPr>
              <a:t>Nunca seas percibido</a:t>
            </a:r>
            <a:br>
              <a:rPr lang="es-ES_tradnl" sz="13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1300">
                <a:solidFill>
                  <a:schemeClr val="bg1"/>
                </a:solidFill>
                <a:latin typeface="Trebuchet MS" panose="020B0703020202090204" pitchFamily="34" charset="0"/>
              </a:rPr>
              <a:t>como débil.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4A619-E23C-534E-BDED-4C25E41BD125}"/>
              </a:ext>
            </a:extLst>
          </p:cNvPr>
          <p:cNvSpPr txBox="1"/>
          <p:nvPr/>
        </p:nvSpPr>
        <p:spPr>
          <a:xfrm>
            <a:off x="499267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  <a:latin typeface="Trebuchet MS" panose="020B0703020202090204" pitchFamily="34" charset="0"/>
              </a:rPr>
              <a:t>Una expectativa singular de lo que se supone que soy.</a:t>
            </a:r>
          </a:p>
        </p:txBody>
      </p:sp>
    </p:spTree>
    <p:extLst>
      <p:ext uri="{BB962C8B-B14F-4D97-AF65-F5344CB8AC3E}">
        <p14:creationId xmlns:p14="http://schemas.microsoft.com/office/powerpoint/2010/main" val="38996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1"/>
      <p:bldP spid="14" grpId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0ADD2-DF47-B14D-999A-FE8F79737BC6}"/>
              </a:ext>
            </a:extLst>
          </p:cNvPr>
          <p:cNvSpPr txBox="1"/>
          <p:nvPr/>
        </p:nvSpPr>
        <p:spPr>
          <a:xfrm>
            <a:off x="32766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>
                <a:solidFill>
                  <a:srgbClr val="2B846A"/>
                </a:solidFill>
                <a:latin typeface="Trebuchet MS" panose="020B0703020202090204" pitchFamily="34" charset="0"/>
              </a:rPr>
              <a:t>Abordar la vergüenza </a:t>
            </a:r>
          </a:p>
        </p:txBody>
      </p:sp>
    </p:spTree>
    <p:extLst>
      <p:ext uri="{BB962C8B-B14F-4D97-AF65-F5344CB8AC3E}">
        <p14:creationId xmlns:p14="http://schemas.microsoft.com/office/powerpoint/2010/main" val="30370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167</Words>
  <Application>Microsoft Macintosh PowerPoint</Application>
  <PresentationFormat>On-screen Show (16:9)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Vergüenza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SHAME</dc:title>
  <dc:creator>Bonnie Beam</dc:creator>
  <cp:lastModifiedBy>Microsoft Office User</cp:lastModifiedBy>
  <cp:revision>37</cp:revision>
  <dcterms:created xsi:type="dcterms:W3CDTF">2017-12-15T17:05:47Z</dcterms:created>
  <dcterms:modified xsi:type="dcterms:W3CDTF">2021-08-09T13:43:48Z</dcterms:modified>
</cp:coreProperties>
</file>