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8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 autoAdjust="0"/>
    <p:restoredTop sz="94674"/>
  </p:normalViewPr>
  <p:slideViewPr>
    <p:cSldViewPr>
      <p:cViewPr varScale="1">
        <p:scale>
          <a:sx n="162" d="100"/>
          <a:sy n="162" d="100"/>
        </p:scale>
        <p:origin x="200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1828801"/>
            <a:ext cx="9144000" cy="3034904"/>
            <a:chOff x="0" y="1536"/>
            <a:chExt cx="5760" cy="2549"/>
          </a:xfrm>
        </p:grpSpPr>
        <p:sp>
          <p:nvSpPr>
            <p:cNvPr id="4464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64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4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26358"/>
            <a:ext cx="7772400" cy="1302544"/>
          </a:xfrm>
        </p:spPr>
        <p:txBody>
          <a:bodyPr anchor="b"/>
          <a:lstStyle>
            <a:lvl1pPr>
              <a:defRPr sz="4051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4464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4464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64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1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23" indent="0" algn="ctr">
              <a:buNone/>
            </a:lvl2pPr>
            <a:lvl3pPr marL="685845" indent="0" algn="ctr">
              <a:buNone/>
            </a:lvl3pPr>
            <a:lvl4pPr marL="1028768" indent="0" algn="ctr">
              <a:buNone/>
            </a:lvl4pPr>
            <a:lvl5pPr marL="1371691" indent="0" algn="ctr">
              <a:buNone/>
            </a:lvl5pPr>
            <a:lvl6pPr marL="1714613" indent="0" algn="ctr">
              <a:buNone/>
            </a:lvl6pPr>
            <a:lvl7pPr marL="2057536" indent="0" algn="ctr">
              <a:buNone/>
            </a:lvl7pPr>
            <a:lvl8pPr marL="2400459" indent="0" algn="ctr">
              <a:buNone/>
            </a:lvl8pPr>
            <a:lvl9pPr marL="274338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1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54868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8"/>
            <a:ext cx="762000" cy="273844"/>
          </a:xfrm>
        </p:spPr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6" cy="56316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6" cy="28229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7072-4E34-4CAF-8FEF-667106C86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C1D2-7D5E-4896-92EB-E53D1C8B6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177E-1016-4CCA-8FE5-D88319B6E1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F422-65A2-456D-BEC7-C47AD0B8B0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2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61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53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4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38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877B-83BD-4C40-BEFA-AA9BF8A4EA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2BB8-A3F4-4C55-862C-8CEEB7AB39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CCE3-4D11-4CC7-98CE-223DD9C9DC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9EA0-0E20-4A2C-AB39-C2B1E1BB2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26A2-8063-471C-BA11-DFAB287F5A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268C-66FB-4691-933A-0032B9F4DB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4E08-F974-4E06-8B46-D64699B35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A0E1-3E4B-4443-B267-335A340A55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06AB-4902-4B25-9220-642A7ACBF2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5634-2A95-4539-A7E9-8CA56B4BE3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23" indent="0">
              <a:buNone/>
              <a:defRPr sz="1350"/>
            </a:lvl2pPr>
            <a:lvl3pPr marL="685845" indent="0">
              <a:buNone/>
              <a:defRPr sz="1200"/>
            </a:lvl3pPr>
            <a:lvl4pPr marL="1028768" indent="0">
              <a:buNone/>
              <a:defRPr sz="1050"/>
            </a:lvl4pPr>
            <a:lvl5pPr marL="1371691" indent="0">
              <a:buNone/>
              <a:defRPr sz="1050"/>
            </a:lvl5pPr>
            <a:lvl6pPr marL="1714613" indent="0">
              <a:buNone/>
              <a:defRPr sz="1050"/>
            </a:lvl6pPr>
            <a:lvl7pPr marL="2057536" indent="0">
              <a:buNone/>
              <a:defRPr sz="1050"/>
            </a:lvl7pPr>
            <a:lvl8pPr marL="2400459" indent="0">
              <a:buNone/>
              <a:defRPr sz="1050"/>
            </a:lvl8pPr>
            <a:lvl9pPr marL="274338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2FD9-1E78-43C6-8B7D-6A4A472EA6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7DDD-B191-40D5-8BA3-527C425BF5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23" indent="0">
              <a:buNone/>
              <a:defRPr sz="2100"/>
            </a:lvl2pPr>
            <a:lvl3pPr marL="685845" indent="0">
              <a:buNone/>
              <a:defRPr sz="1800"/>
            </a:lvl3pPr>
            <a:lvl4pPr marL="1028768" indent="0">
              <a:buNone/>
              <a:defRPr sz="1500"/>
            </a:lvl4pPr>
            <a:lvl5pPr marL="1371691" indent="0">
              <a:buNone/>
              <a:defRPr sz="1500"/>
            </a:lvl5pPr>
            <a:lvl6pPr marL="1714613" indent="0">
              <a:buNone/>
              <a:defRPr sz="1500"/>
            </a:lvl6pPr>
            <a:lvl7pPr marL="2057536" indent="0">
              <a:buNone/>
              <a:defRPr sz="1500"/>
            </a:lvl7pPr>
            <a:lvl8pPr marL="2400459" indent="0">
              <a:buNone/>
              <a:defRPr sz="1500"/>
            </a:lvl8pPr>
            <a:lvl9pPr marL="274338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596B-9040-46E5-8C57-F499C9E116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2D4C-FD95-411F-87D0-76F1132EF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8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2701-FBDC-4653-B813-91EE6222D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3688-138A-49B2-B465-55ABAF01C0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299B-BAEC-4502-BBCD-5A7F5CD1B5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6B30-2C67-4778-9B30-BCF5BB4C2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3" indent="0">
              <a:buNone/>
              <a:defRPr sz="1500" b="1"/>
            </a:lvl2pPr>
            <a:lvl3pPr marL="685845" indent="0">
              <a:buNone/>
              <a:defRPr sz="1350" b="1"/>
            </a:lvl3pPr>
            <a:lvl4pPr marL="1028768" indent="0">
              <a:buNone/>
              <a:defRPr sz="1200" b="1"/>
            </a:lvl4pPr>
            <a:lvl5pPr marL="1371691" indent="0">
              <a:buNone/>
              <a:defRPr sz="1200" b="1"/>
            </a:lvl5pPr>
            <a:lvl6pPr marL="1714613" indent="0">
              <a:buNone/>
              <a:defRPr sz="1200" b="1"/>
            </a:lvl6pPr>
            <a:lvl7pPr marL="2057536" indent="0">
              <a:buNone/>
              <a:defRPr sz="1200" b="1"/>
            </a:lvl7pPr>
            <a:lvl8pPr marL="2400459" indent="0">
              <a:buNone/>
              <a:defRPr sz="1200" b="1"/>
            </a:lvl8pPr>
            <a:lvl9pPr marL="27433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23" indent="0">
              <a:buNone/>
              <a:defRPr sz="2100"/>
            </a:lvl2pPr>
            <a:lvl3pPr marL="685845" indent="0">
              <a:buNone/>
              <a:defRPr sz="1800"/>
            </a:lvl3pPr>
            <a:lvl4pPr marL="1028768" indent="0">
              <a:buNone/>
              <a:defRPr sz="1500"/>
            </a:lvl4pPr>
            <a:lvl5pPr marL="1371691" indent="0">
              <a:buNone/>
              <a:defRPr sz="1500"/>
            </a:lvl5pPr>
            <a:lvl6pPr marL="1714613" indent="0">
              <a:buNone/>
              <a:defRPr sz="1500"/>
            </a:lvl6pPr>
            <a:lvl7pPr marL="2057536" indent="0">
              <a:buNone/>
              <a:defRPr sz="1500"/>
            </a:lvl7pPr>
            <a:lvl8pPr marL="2400459" indent="0">
              <a:buNone/>
              <a:defRPr sz="1500"/>
            </a:lvl8pPr>
            <a:lvl9pPr marL="274338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23" indent="0">
              <a:buNone/>
              <a:defRPr sz="900"/>
            </a:lvl2pPr>
            <a:lvl3pPr marL="685845" indent="0">
              <a:buNone/>
              <a:defRPr sz="750"/>
            </a:lvl3pPr>
            <a:lvl4pPr marL="1028768" indent="0">
              <a:buNone/>
              <a:defRPr sz="675"/>
            </a:lvl4pPr>
            <a:lvl5pPr marL="1371691" indent="0">
              <a:buNone/>
              <a:defRPr sz="675"/>
            </a:lvl5pPr>
            <a:lvl6pPr marL="1714613" indent="0">
              <a:buNone/>
              <a:defRPr sz="675"/>
            </a:lvl6pPr>
            <a:lvl7pPr marL="2057536" indent="0">
              <a:buNone/>
              <a:defRPr sz="675"/>
            </a:lvl7pPr>
            <a:lvl8pPr marL="2400459" indent="0">
              <a:buNone/>
              <a:defRPr sz="675"/>
            </a:lvl8pPr>
            <a:lvl9pPr marL="27433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442" name="Group 2"/>
          <p:cNvGrpSpPr>
            <a:grpSpLocks/>
          </p:cNvGrpSpPr>
          <p:nvPr/>
        </p:nvGrpSpPr>
        <p:grpSpPr bwMode="auto">
          <a:xfrm>
            <a:off x="0" y="1828801"/>
            <a:ext cx="9144000" cy="3034904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54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4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fld id="{1FE32CFE-F993-45E9-8236-BF27C0F7426C}" type="datetimeFigureOut">
              <a:rPr lang="en-US" smtClean="0"/>
              <a:t>8/9/21</a:t>
            </a:fld>
            <a:endParaRPr 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endParaRPr 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fld id="{04B6CB7D-BE29-4ECF-B594-F2A3A9644ACC}" type="slidenum">
              <a:rPr lang="en-US" smtClean="0"/>
              <a:t>‹#›</a:t>
            </a:fld>
            <a:endParaRPr 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23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45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68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91" algn="ctr" rtl="0" eaLnBrk="1" fontAlgn="base" hangingPunct="1">
        <a:spcBef>
          <a:spcPct val="0"/>
        </a:spcBef>
        <a:spcAft>
          <a:spcPct val="0"/>
        </a:spcAft>
        <a:defRPr sz="33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92" indent="-25719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50" indent="-21432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306" indent="-17146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230" indent="-171461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152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6075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998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920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843" indent="-17146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8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D298E6-0665-4EFD-9F1F-5A36D78AD445}" type="datetimeFigureOut">
              <a:rPr lang="en-US" smtClean="0"/>
              <a:t>8/9/21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8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8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351159-9C43-44EC-AD32-4FEA9EAE27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076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507" indent="-30863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53" indent="-21261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448" indent="-17146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5051" indent="-13716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79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682" indent="-13716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568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453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340" indent="-1371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9F0C8-C9F8-4067-9A66-0098C43DA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56449-4D8E-48C7-B777-7DAE254DB2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5pPr>
      <a:lvl6pPr marL="342923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6pPr>
      <a:lvl7pPr marL="685845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7pPr>
      <a:lvl8pPr marL="1028768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8pPr>
      <a:lvl9pPr marL="1371691" algn="ctr" rtl="0" eaLnBrk="1" fontAlgn="base" hangingPunct="1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9pPr>
    </p:titleStyle>
    <p:bodyStyle>
      <a:lvl1pPr marL="257192" indent="-2571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0" indent="-2143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06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0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52" indent="-1714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75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8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1" algn="l" defTabSz="68584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1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3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9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ngselect.ccli.com/about/termsofus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cli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047C6-378B-084C-8432-596145457A04}"/>
              </a:ext>
            </a:extLst>
          </p:cNvPr>
          <p:cNvSpPr txBox="1"/>
          <p:nvPr/>
        </p:nvSpPr>
        <p:spPr>
          <a:xfrm>
            <a:off x="2514600" y="1677025"/>
            <a:ext cx="5994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>
                <a:solidFill>
                  <a:srgbClr val="30836A"/>
                </a:solidFill>
                <a:latin typeface="Trebuchet MS" panose="020B0703020202090204" pitchFamily="34" charset="0"/>
              </a:rPr>
              <a:t>Fundamentos para</a:t>
            </a:r>
            <a:br>
              <a:rPr lang="es-ES_tradnl" sz="4400" b="1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s-ES_tradnl" sz="4400" b="1">
                <a:solidFill>
                  <a:srgbClr val="30836A"/>
                </a:solidFill>
                <a:latin typeface="Trebuchet MS" panose="020B0703020202090204" pitchFamily="34" charset="0"/>
              </a:rPr>
              <a:t>la mayordomía bíblica</a:t>
            </a:r>
          </a:p>
        </p:txBody>
      </p:sp>
    </p:spTree>
    <p:extLst>
      <p:ext uri="{BB962C8B-B14F-4D97-AF65-F5344CB8AC3E}">
        <p14:creationId xmlns:p14="http://schemas.microsoft.com/office/powerpoint/2010/main" val="18024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89562-2E30-B24D-A7F4-9066B25E2840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>
                <a:solidFill>
                  <a:srgbClr val="30836A"/>
                </a:solidFill>
                <a:latin typeface="Trebuchet MS" panose="020B0703020202090204" pitchFamily="34" charset="0"/>
              </a:rPr>
              <a:t>Sacrificio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1E4C2-82AE-4D44-9444-2677C5B3986C}"/>
              </a:ext>
            </a:extLst>
          </p:cNvPr>
          <p:cNvSpPr txBox="1"/>
          <p:nvPr/>
        </p:nvSpPr>
        <p:spPr>
          <a:xfrm>
            <a:off x="838200" y="203835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>
                <a:solidFill>
                  <a:srgbClr val="484A47"/>
                </a:solidFill>
                <a:latin typeface="Trebuchet MS" panose="020B0703020202090204" pitchFamily="34" charset="0"/>
              </a:rPr>
              <a:t>“…no ofreceré a Jehová mi Dios holocaustos que no me cuesten nada”.</a:t>
            </a:r>
          </a:p>
          <a:p>
            <a:endParaRPr lang="es-ES_tradnl" sz="3000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s-ES_tradnl" sz="3000" dirty="0">
                <a:solidFill>
                  <a:srgbClr val="484A47"/>
                </a:solidFill>
                <a:latin typeface="Trebuchet MS" panose="020B0703020202090204" pitchFamily="34" charset="0"/>
              </a:rPr>
              <a:t>2 Samuel 24:24 (RVR60)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D4FB9D-1709-784A-9596-54CF1E5CDEF3}"/>
              </a:ext>
            </a:extLst>
          </p:cNvPr>
          <p:cNvCxnSpPr>
            <a:cxnSpLocks/>
          </p:cNvCxnSpPr>
          <p:nvPr/>
        </p:nvCxnSpPr>
        <p:spPr>
          <a:xfrm>
            <a:off x="914400" y="32575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6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A8CC3-110C-3F44-B2D2-E058779E931B}"/>
              </a:ext>
            </a:extLst>
          </p:cNvPr>
          <p:cNvSpPr txBox="1"/>
          <p:nvPr/>
        </p:nvSpPr>
        <p:spPr>
          <a:xfrm>
            <a:off x="0" y="742950"/>
            <a:ext cx="9144000" cy="334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b="1">
                <a:solidFill>
                  <a:schemeClr val="bg1"/>
                </a:solidFill>
                <a:latin typeface="Trebuchet MS" panose="020B0703020202090204" pitchFamily="34" charset="0"/>
              </a:rPr>
              <a:t>Cuando la alabanza exija un sacrificio, </a:t>
            </a:r>
          </a:p>
          <a:p>
            <a:pPr algn="ctr">
              <a:lnSpc>
                <a:spcPct val="150000"/>
              </a:lnSpc>
            </a:pPr>
            <a:r>
              <a:rPr lang="es-ES_tradnl" sz="2400" b="1">
                <a:solidFill>
                  <a:schemeClr val="bg1"/>
                </a:solidFill>
                <a:latin typeface="Trebuchet MS" panose="020B0703020202090204" pitchFamily="34" charset="0"/>
              </a:rPr>
              <a:t>incluso entonces adoraré.  </a:t>
            </a:r>
          </a:p>
          <a:p>
            <a:pPr algn="ctr">
              <a:lnSpc>
                <a:spcPct val="150000"/>
              </a:lnSpc>
            </a:pPr>
            <a:r>
              <a:rPr lang="es-ES_tradnl" sz="2400" b="1">
                <a:solidFill>
                  <a:schemeClr val="bg1"/>
                </a:solidFill>
                <a:latin typeface="Trebuchet MS" panose="020B0703020202090204" pitchFamily="34" charset="0"/>
              </a:rPr>
              <a:t>Entregando las cosas más queridas de la vida.  </a:t>
            </a:r>
          </a:p>
          <a:p>
            <a:pPr algn="ctr">
              <a:lnSpc>
                <a:spcPct val="150000"/>
              </a:lnSpc>
            </a:pPr>
            <a:r>
              <a:rPr lang="es-ES_tradnl" sz="2400" b="1">
                <a:solidFill>
                  <a:schemeClr val="bg1"/>
                </a:solidFill>
                <a:latin typeface="Trebuchet MS" panose="020B0703020202090204" pitchFamily="34" charset="0"/>
              </a:rPr>
              <a:t>Y si la devoción me cuesta todo, </a:t>
            </a:r>
          </a:p>
          <a:p>
            <a:pPr algn="ctr">
              <a:lnSpc>
                <a:spcPct val="150000"/>
              </a:lnSpc>
            </a:pPr>
            <a:r>
              <a:rPr lang="es-ES_tradnl" sz="2400" b="1">
                <a:solidFill>
                  <a:schemeClr val="bg1"/>
                </a:solidFill>
                <a:latin typeface="Trebuchet MS" panose="020B0703020202090204" pitchFamily="34" charset="0"/>
              </a:rPr>
              <a:t>Él me encontrará fiel a Su llamado.  </a:t>
            </a:r>
          </a:p>
          <a:p>
            <a:pPr algn="ctr">
              <a:lnSpc>
                <a:spcPct val="150000"/>
              </a:lnSpc>
            </a:pPr>
            <a:r>
              <a:rPr lang="es-ES_tradnl" sz="2400" b="1">
                <a:solidFill>
                  <a:schemeClr val="bg1"/>
                </a:solidFill>
                <a:latin typeface="Trebuchet MS" panose="020B0703020202090204" pitchFamily="34" charset="0"/>
              </a:rPr>
              <a:t>Cuando la alabanza exija un sacrificio.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16A3B-460F-1D48-8173-7EA47B4EA4C3}"/>
              </a:ext>
            </a:extLst>
          </p:cNvPr>
          <p:cNvSpPr txBox="1"/>
          <p:nvPr/>
        </p:nvSpPr>
        <p:spPr>
          <a:xfrm>
            <a:off x="25078" y="44005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CCLI Song # 595387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Russell Mauldin | Sue Smith</a:t>
            </a:r>
            <a:b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© 1990 New Spring (Admin. by Brentwood-Benson Music Publishing, Inc.)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For use solely with the </a:t>
            </a:r>
            <a:r>
              <a:rPr lang="en-US" sz="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SongSelect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® 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of Use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. </a:t>
            </a: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All rights reserved. </a:t>
            </a:r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www.ccli.com</a:t>
            </a:r>
            <a:endParaRPr lang="en-US" sz="6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600" dirty="0">
                <a:solidFill>
                  <a:schemeClr val="bg1"/>
                </a:solidFill>
                <a:latin typeface="Trebuchet MS" panose="020B0703020202090204" pitchFamily="34" charset="0"/>
              </a:rPr>
              <a:t>CCLI License # 376812</a:t>
            </a:r>
          </a:p>
        </p:txBody>
      </p:sp>
    </p:spTree>
    <p:extLst>
      <p:ext uri="{BB962C8B-B14F-4D97-AF65-F5344CB8AC3E}">
        <p14:creationId xmlns:p14="http://schemas.microsoft.com/office/powerpoint/2010/main" val="14130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7065F7-E506-4942-9FC4-91343518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8" y="209550"/>
            <a:ext cx="9144000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D5FF03-4076-F54C-9C78-BAFC86C7C0C5}"/>
              </a:ext>
            </a:extLst>
          </p:cNvPr>
          <p:cNvGrpSpPr/>
          <p:nvPr/>
        </p:nvGrpSpPr>
        <p:grpSpPr>
          <a:xfrm>
            <a:off x="2948596" y="1455010"/>
            <a:ext cx="3169222" cy="3476813"/>
            <a:chOff x="3024796" y="1455010"/>
            <a:chExt cx="3169222" cy="34768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86B5D7-5C82-A248-98EA-94A6DD55C249}"/>
                </a:ext>
              </a:extLst>
            </p:cNvPr>
            <p:cNvSpPr txBox="1"/>
            <p:nvPr/>
          </p:nvSpPr>
          <p:spPr>
            <a:xfrm>
              <a:off x="3024796" y="1455010"/>
              <a:ext cx="3165835" cy="67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2800">
                  <a:latin typeface="Trebuchet MS" panose="020B0703020202090204" pitchFamily="34" charset="0"/>
                </a:rPr>
                <a:t>Sacrificio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13F17C-8BC6-414B-9E8A-06836213B622}"/>
                </a:ext>
              </a:extLst>
            </p:cNvPr>
            <p:cNvSpPr txBox="1"/>
            <p:nvPr/>
          </p:nvSpPr>
          <p:spPr>
            <a:xfrm>
              <a:off x="3028184" y="2724150"/>
              <a:ext cx="3165834" cy="7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3200">
                  <a:latin typeface="Trebuchet MS" panose="020B0703020202090204" pitchFamily="34" charset="0"/>
                </a:rPr>
                <a:t>Generosidad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A9E1AB-68AF-374A-8F3D-69F6E67D61FF}"/>
                </a:ext>
              </a:extLst>
            </p:cNvPr>
            <p:cNvSpPr txBox="1"/>
            <p:nvPr/>
          </p:nvSpPr>
          <p:spPr>
            <a:xfrm>
              <a:off x="3024796" y="4029204"/>
              <a:ext cx="3165833" cy="90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4000">
                  <a:latin typeface="Trebuchet MS" panose="020B0703020202090204" pitchFamily="34" charset="0"/>
                </a:rPr>
                <a:t>Fidelidad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9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CB508-CCFB-6A4C-8ED4-7E14228FF4CA}"/>
              </a:ext>
            </a:extLst>
          </p:cNvPr>
          <p:cNvSpPr txBox="1"/>
          <p:nvPr/>
        </p:nvSpPr>
        <p:spPr>
          <a:xfrm>
            <a:off x="2514600" y="1677025"/>
            <a:ext cx="5994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>
                <a:solidFill>
                  <a:srgbClr val="30836A"/>
                </a:solidFill>
                <a:latin typeface="Trebuchet MS" panose="020B0703020202090204" pitchFamily="34" charset="0"/>
              </a:rPr>
              <a:t>Fundamentos para</a:t>
            </a:r>
            <a:br>
              <a:rPr lang="es-ES_tradnl" sz="4400" b="1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s-ES_tradnl" sz="4400" b="1">
                <a:solidFill>
                  <a:srgbClr val="30836A"/>
                </a:solidFill>
                <a:latin typeface="Trebuchet MS" panose="020B0703020202090204" pitchFamily="34" charset="0"/>
              </a:rPr>
              <a:t>la mayordomía bíblica</a:t>
            </a:r>
          </a:p>
        </p:txBody>
      </p:sp>
    </p:spTree>
    <p:extLst>
      <p:ext uri="{BB962C8B-B14F-4D97-AF65-F5344CB8AC3E}">
        <p14:creationId xmlns:p14="http://schemas.microsoft.com/office/powerpoint/2010/main" val="16173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7065F7-E506-4942-9FC4-913435185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8" y="209550"/>
            <a:ext cx="9144000" cy="5143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03E759-378D-294F-8A73-396767A465A1}"/>
              </a:ext>
            </a:extLst>
          </p:cNvPr>
          <p:cNvGrpSpPr/>
          <p:nvPr/>
        </p:nvGrpSpPr>
        <p:grpSpPr>
          <a:xfrm>
            <a:off x="2948596" y="1455010"/>
            <a:ext cx="3169222" cy="3476813"/>
            <a:chOff x="3024796" y="1455010"/>
            <a:chExt cx="3169222" cy="34768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E1B44F-B2C6-5A48-AB80-DA32BEFE00D0}"/>
                </a:ext>
              </a:extLst>
            </p:cNvPr>
            <p:cNvSpPr txBox="1"/>
            <p:nvPr/>
          </p:nvSpPr>
          <p:spPr>
            <a:xfrm>
              <a:off x="3024796" y="1455010"/>
              <a:ext cx="3165835" cy="67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2800">
                  <a:latin typeface="Trebuchet MS" panose="020B0703020202090204" pitchFamily="34" charset="0"/>
                </a:rPr>
                <a:t>Sacrificio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FBB319-1AEF-6348-801B-BC48A25E12B3}"/>
                </a:ext>
              </a:extLst>
            </p:cNvPr>
            <p:cNvSpPr txBox="1"/>
            <p:nvPr/>
          </p:nvSpPr>
          <p:spPr>
            <a:xfrm>
              <a:off x="3028184" y="2724150"/>
              <a:ext cx="3165834" cy="74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3200">
                  <a:latin typeface="Trebuchet MS" panose="020B0703020202090204" pitchFamily="34" charset="0"/>
                </a:rPr>
                <a:t>Generosidad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649650-4B7E-C042-A74D-001386ADF905}"/>
                </a:ext>
              </a:extLst>
            </p:cNvPr>
            <p:cNvSpPr txBox="1"/>
            <p:nvPr/>
          </p:nvSpPr>
          <p:spPr>
            <a:xfrm>
              <a:off x="3024796" y="4029204"/>
              <a:ext cx="3165833" cy="90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_tradnl" sz="4000">
                  <a:latin typeface="Trebuchet MS" panose="020B0703020202090204" pitchFamily="34" charset="0"/>
                </a:rPr>
                <a:t>Fidelidad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4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D0288-9645-C74F-BA41-37F71046B400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>
                <a:solidFill>
                  <a:srgbClr val="30836A"/>
                </a:solidFill>
                <a:latin typeface="Trebuchet MS" panose="020B0703020202090204" pitchFamily="34" charset="0"/>
              </a:rPr>
              <a:t>Una invitación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FD09B-46E7-EA4E-95F4-7323FBF1EFA8}"/>
              </a:ext>
            </a:extLst>
          </p:cNvPr>
          <p:cNvSpPr txBox="1"/>
          <p:nvPr/>
        </p:nvSpPr>
        <p:spPr>
          <a:xfrm>
            <a:off x="838200" y="203835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>
                <a:solidFill>
                  <a:srgbClr val="484A47"/>
                </a:solidFill>
                <a:latin typeface="Trebuchet MS" panose="020B0703020202090204" pitchFamily="34" charset="0"/>
              </a:rPr>
              <a:t>“A todo el que se le ha dado mucho, se le exigirá mucho…”</a:t>
            </a:r>
          </a:p>
          <a:p>
            <a:endParaRPr lang="es-ES_tradnl" sz="300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s-ES_tradnl" sz="3000">
                <a:solidFill>
                  <a:srgbClr val="484A47"/>
                </a:solidFill>
                <a:latin typeface="Trebuchet MS" panose="020B0703020202090204" pitchFamily="34" charset="0"/>
              </a:rPr>
              <a:t>Lucas 12:48 (NVI)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24A07B-874B-DA40-AE49-6301F5DB2383}"/>
              </a:ext>
            </a:extLst>
          </p:cNvPr>
          <p:cNvCxnSpPr>
            <a:cxnSpLocks/>
          </p:cNvCxnSpPr>
          <p:nvPr/>
        </p:nvCxnSpPr>
        <p:spPr>
          <a:xfrm>
            <a:off x="914400" y="32575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56513A-4245-6944-8C67-7AA743245F4B}"/>
              </a:ext>
            </a:extLst>
          </p:cNvPr>
          <p:cNvSpPr txBox="1"/>
          <p:nvPr/>
        </p:nvSpPr>
        <p:spPr>
          <a:xfrm>
            <a:off x="1219200" y="895350"/>
            <a:ext cx="5867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100" b="1">
                <a:solidFill>
                  <a:srgbClr val="30836A"/>
                </a:solidFill>
                <a:latin typeface="Trebuchet MS" panose="020B0703020202090204" pitchFamily="34" charset="0"/>
              </a:rPr>
              <a:t>La fidelidad no tiene que ver solamente con </a:t>
            </a:r>
            <a:r>
              <a:rPr lang="es-ES_tradnl" sz="4100" b="1">
                <a:solidFill>
                  <a:srgbClr val="484A47"/>
                </a:solidFill>
                <a:latin typeface="Trebuchet MS" panose="020B0703020202090204" pitchFamily="34" charset="0"/>
              </a:rPr>
              <a:t>el ser,</a:t>
            </a:r>
            <a:r>
              <a:rPr lang="es-ES_tradnl" sz="4100" b="1">
                <a:solidFill>
                  <a:srgbClr val="30836A"/>
                </a:solidFill>
                <a:latin typeface="Trebuchet MS" panose="020B0703020202090204" pitchFamily="34" charset="0"/>
              </a:rPr>
              <a:t> sino sobre todo con el </a:t>
            </a:r>
            <a:r>
              <a:rPr lang="es-ES_tradnl" sz="4100" b="1">
                <a:solidFill>
                  <a:srgbClr val="484A47"/>
                </a:solidFill>
                <a:latin typeface="Trebuchet MS" panose="020B0703020202090204" pitchFamily="34" charset="0"/>
              </a:rPr>
              <a:t>hacer</a:t>
            </a:r>
            <a:r>
              <a:rPr lang="es-ES_tradnl" sz="4100" b="1">
                <a:solidFill>
                  <a:srgbClr val="30836A"/>
                </a:solidFill>
                <a:latin typeface="Trebuchet MS" panose="020B070302020209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0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1F648-C446-0C42-A70B-4CF57E852C1E}"/>
              </a:ext>
            </a:extLst>
          </p:cNvPr>
          <p:cNvSpPr txBox="1"/>
          <p:nvPr/>
        </p:nvSpPr>
        <p:spPr>
          <a:xfrm>
            <a:off x="1524000" y="1504950"/>
            <a:ext cx="6629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100" b="1">
                <a:solidFill>
                  <a:srgbClr val="30836A"/>
                </a:solidFill>
                <a:latin typeface="Trebuchet MS" panose="020B0703020202090204" pitchFamily="34" charset="0"/>
              </a:rPr>
              <a:t>La mayordomía bíblica de las finanzas realmente comienza con el diezmo.</a:t>
            </a:r>
          </a:p>
        </p:txBody>
      </p:sp>
    </p:spTree>
    <p:extLst>
      <p:ext uri="{BB962C8B-B14F-4D97-AF65-F5344CB8AC3E}">
        <p14:creationId xmlns:p14="http://schemas.microsoft.com/office/powerpoint/2010/main" val="28964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64797-9825-6E41-97AC-95A66DE34DFF}"/>
              </a:ext>
            </a:extLst>
          </p:cNvPr>
          <p:cNvSpPr txBox="1"/>
          <p:nvPr/>
        </p:nvSpPr>
        <p:spPr>
          <a:xfrm>
            <a:off x="1752600" y="1809750"/>
            <a:ext cx="5562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100" b="1">
                <a:solidFill>
                  <a:srgbClr val="30836A"/>
                </a:solidFill>
                <a:latin typeface="Trebuchet MS" panose="020B0703020202090204" pitchFamily="34" charset="0"/>
              </a:rPr>
              <a:t>La fidelidad no es sólo diezmar.</a:t>
            </a:r>
          </a:p>
        </p:txBody>
      </p:sp>
    </p:spTree>
    <p:extLst>
      <p:ext uri="{BB962C8B-B14F-4D97-AF65-F5344CB8AC3E}">
        <p14:creationId xmlns:p14="http://schemas.microsoft.com/office/powerpoint/2010/main" val="34412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62C7D-09F0-414A-B41E-28B43272FB62}"/>
              </a:ext>
            </a:extLst>
          </p:cNvPr>
          <p:cNvSpPr txBox="1"/>
          <p:nvPr/>
        </p:nvSpPr>
        <p:spPr>
          <a:xfrm>
            <a:off x="6096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>
                <a:solidFill>
                  <a:srgbClr val="30836A"/>
                </a:solidFill>
                <a:latin typeface="Trebuchet MS" panose="020B0703020202090204" pitchFamily="34" charset="0"/>
              </a:rPr>
              <a:t>Generosidad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DFECA-5AE2-BD45-9B3F-58624E6B898E}"/>
              </a:ext>
            </a:extLst>
          </p:cNvPr>
          <p:cNvSpPr txBox="1"/>
          <p:nvPr/>
        </p:nvSpPr>
        <p:spPr>
          <a:xfrm>
            <a:off x="838200" y="173355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>
                <a:solidFill>
                  <a:srgbClr val="484A47"/>
                </a:solidFill>
                <a:latin typeface="Trebuchet MS" panose="020B0703020202090204" pitchFamily="34" charset="0"/>
              </a:rPr>
              <a:t>"En medio de las pruebas más difíciles, su desbordante alegría y su extrema pobreza abundaron en rica generosidad.”</a:t>
            </a:r>
          </a:p>
          <a:p>
            <a:endParaRPr lang="es-ES_tradnl" sz="300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r>
              <a:rPr lang="es-ES_tradnl" sz="3000">
                <a:solidFill>
                  <a:srgbClr val="484A47"/>
                </a:solidFill>
                <a:latin typeface="Trebuchet MS" panose="020B0703020202090204" pitchFamily="34" charset="0"/>
              </a:rPr>
              <a:t>2 Corintios 8:2 (NVI)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17FEA7-D442-CA45-AF07-C349922CF44A}"/>
              </a:ext>
            </a:extLst>
          </p:cNvPr>
          <p:cNvCxnSpPr>
            <a:cxnSpLocks/>
          </p:cNvCxnSpPr>
          <p:nvPr/>
        </p:nvCxnSpPr>
        <p:spPr>
          <a:xfrm>
            <a:off x="914400" y="3409950"/>
            <a:ext cx="990600" cy="0"/>
          </a:xfrm>
          <a:prstGeom prst="line">
            <a:avLst/>
          </a:prstGeom>
          <a:ln w="25400">
            <a:solidFill>
              <a:srgbClr val="484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83D55-BA40-1340-BFC6-6B5AFF7220B7}"/>
              </a:ext>
            </a:extLst>
          </p:cNvPr>
          <p:cNvSpPr txBox="1"/>
          <p:nvPr/>
        </p:nvSpPr>
        <p:spPr>
          <a:xfrm>
            <a:off x="533400" y="514350"/>
            <a:ext cx="87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>
                <a:solidFill>
                  <a:srgbClr val="30836A"/>
                </a:solidFill>
                <a:latin typeface="Trebuchet MS" panose="020B0703020202090204" pitchFamily="34" charset="0"/>
              </a:rPr>
              <a:t>2 Corintios 8 y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86222-92F9-5F42-9AC5-BE947528683F}"/>
              </a:ext>
            </a:extLst>
          </p:cNvPr>
          <p:cNvSpPr txBox="1"/>
          <p:nvPr/>
        </p:nvSpPr>
        <p:spPr>
          <a:xfrm>
            <a:off x="685800" y="1581150"/>
            <a:ext cx="7239000" cy="221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s-ES_tradnl" sz="3200">
                <a:solidFill>
                  <a:srgbClr val="484A47"/>
                </a:solidFill>
                <a:latin typeface="Trebuchet MS" panose="020B0703020202090204" pitchFamily="34" charset="0"/>
              </a:rPr>
              <a:t>Un ejemplo de generosidad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s-ES_tradnl" sz="3200">
                <a:solidFill>
                  <a:srgbClr val="484A47"/>
                </a:solidFill>
                <a:latin typeface="Trebuchet MS" panose="020B0703020202090204" pitchFamily="34" charset="0"/>
              </a:rPr>
              <a:t>Una exhortación a la generosidad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s-ES_tradnl" sz="3200">
                <a:solidFill>
                  <a:srgbClr val="484A47"/>
                </a:solidFill>
                <a:latin typeface="Trebuchet MS" panose="020B0703020202090204" pitchFamily="34" charset="0"/>
              </a:rPr>
              <a:t>Un estímulo para la generosidad</a:t>
            </a:r>
          </a:p>
        </p:txBody>
      </p:sp>
    </p:spTree>
    <p:extLst>
      <p:ext uri="{BB962C8B-B14F-4D97-AF65-F5344CB8AC3E}">
        <p14:creationId xmlns:p14="http://schemas.microsoft.com/office/powerpoint/2010/main" val="22341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6217A9-32C4-1E4F-953B-CFF11AFDC33B}"/>
              </a:ext>
            </a:extLst>
          </p:cNvPr>
          <p:cNvSpPr txBox="1"/>
          <p:nvPr/>
        </p:nvSpPr>
        <p:spPr>
          <a:xfrm>
            <a:off x="1371600" y="51435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>
                <a:solidFill>
                  <a:srgbClr val="30836A"/>
                </a:solidFill>
                <a:latin typeface="Trebuchet MS" panose="020B0703020202090204" pitchFamily="34" charset="0"/>
              </a:rPr>
              <a:t>Siete principios bíblicos en 2 Corintios 9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EFCC8-ADB7-CC4C-AC73-6AAE045630E5}"/>
              </a:ext>
            </a:extLst>
          </p:cNvPr>
          <p:cNvSpPr txBox="1"/>
          <p:nvPr/>
        </p:nvSpPr>
        <p:spPr>
          <a:xfrm>
            <a:off x="533400" y="2083787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s-ES_tradnl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v.6 — Segamos lo que sembramos. </a:t>
            </a:r>
          </a:p>
          <a:p>
            <a:pPr marL="342900" indent="-342900">
              <a:buBlip>
                <a:blip r:embed="rId3"/>
              </a:buBlip>
            </a:pPr>
            <a:r>
              <a:rPr lang="es-ES_tradnl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7 — Dios ama al dador alegre. </a:t>
            </a:r>
          </a:p>
          <a:p>
            <a:pPr marL="342900" indent="-342900">
              <a:buBlip>
                <a:blip r:embed="rId3"/>
              </a:buBlip>
            </a:pPr>
            <a:r>
              <a:rPr lang="es-ES_tradnl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8 — La gracia de Dios es abundante.</a:t>
            </a:r>
            <a:r>
              <a:rPr lang="es-ES_tradnl" sz="2300" b="1" dirty="0">
                <a:solidFill>
                  <a:srgbClr val="484A47"/>
                </a:solidFill>
                <a:latin typeface="Trebuchet MS" panose="020B0703020202090204" pitchFamily="34" charset="0"/>
              </a:rPr>
              <a:t> </a:t>
            </a:r>
          </a:p>
          <a:p>
            <a:pPr marL="342900" indent="-342900">
              <a:buBlip>
                <a:blip r:embed="rId3"/>
              </a:buBlip>
            </a:pPr>
            <a:r>
              <a:rPr lang="es-ES_tradnl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10-11 — La generosidad multiplica la cosecha. </a:t>
            </a:r>
          </a:p>
          <a:p>
            <a:pPr marL="342900" indent="-342900">
              <a:buBlip>
                <a:blip r:embed="rId3"/>
              </a:buBlip>
            </a:pPr>
            <a:r>
              <a:rPr lang="es-ES_tradnl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13 — La generosidad anima a los demás. </a:t>
            </a:r>
          </a:p>
          <a:p>
            <a:pPr marL="342900" indent="-342900">
              <a:buBlip>
                <a:blip r:embed="rId3"/>
              </a:buBlip>
            </a:pPr>
            <a:r>
              <a:rPr lang="es-ES_tradnl" sz="2300" dirty="0">
                <a:solidFill>
                  <a:srgbClr val="484A47"/>
                </a:solidFill>
                <a:latin typeface="Trebuchet MS" panose="020B0703020202090204" pitchFamily="34" charset="0"/>
              </a:rPr>
              <a:t>v. 14 — La generosidad produce oración, poder y alabanza.</a:t>
            </a:r>
          </a:p>
        </p:txBody>
      </p:sp>
    </p:spTree>
    <p:extLst>
      <p:ext uri="{BB962C8B-B14F-4D97-AF65-F5344CB8AC3E}">
        <p14:creationId xmlns:p14="http://schemas.microsoft.com/office/powerpoint/2010/main" val="19790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NTS Presentation Lilly Grant</Template>
  <TotalTime>1100</TotalTime>
  <Words>318</Words>
  <Application>Microsoft Macintosh PowerPoint</Application>
  <PresentationFormat>On-screen Show (16:9)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Book Antiqua</vt:lpstr>
      <vt:lpstr>Calibri</vt:lpstr>
      <vt:lpstr>Garamond</vt:lpstr>
      <vt:lpstr>Lucida Sans</vt:lpstr>
      <vt:lpstr>Trebuchet MS</vt:lpstr>
      <vt:lpstr>Wingdings</vt:lpstr>
      <vt:lpstr>Wingdings 2</vt:lpstr>
      <vt:lpstr>Wingdings 3</vt:lpstr>
      <vt:lpstr>Teamwork</vt:lpstr>
      <vt:lpstr>Apex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Stephen Borger</dc:creator>
  <cp:lastModifiedBy>Microsoft Office User</cp:lastModifiedBy>
  <cp:revision>33</cp:revision>
  <dcterms:created xsi:type="dcterms:W3CDTF">2017-01-25T16:14:11Z</dcterms:created>
  <dcterms:modified xsi:type="dcterms:W3CDTF">2021-08-09T13:59:01Z</dcterms:modified>
</cp:coreProperties>
</file>