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69" r:id="rId12"/>
    <p:sldId id="270" r:id="rId13"/>
    <p:sldId id="264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48B"/>
    <a:srgbClr val="7BB8B9"/>
    <a:srgbClr val="E18A3D"/>
    <a:srgbClr val="2C8469"/>
    <a:srgbClr val="62A2BD"/>
    <a:srgbClr val="5C97B1"/>
    <a:srgbClr val="F6D1C1"/>
    <a:srgbClr val="D78979"/>
    <a:srgbClr val="E0B75C"/>
    <a:srgbClr val="FDE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2"/>
    <p:restoredTop sz="94674"/>
  </p:normalViewPr>
  <p:slideViewPr>
    <p:cSldViewPr snapToGrid="0">
      <p:cViewPr varScale="1">
        <p:scale>
          <a:sx n="165" d="100"/>
          <a:sy n="165" d="100"/>
        </p:scale>
        <p:origin x="113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159c03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159c03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159c03a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159c03a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159c03a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159c03a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159c03a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159c03a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159c03a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159c03a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159c03a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159c03a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159c03a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159c03a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33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62CA1-7018-554E-A4EA-82A10CFA606C}"/>
              </a:ext>
            </a:extLst>
          </p:cNvPr>
          <p:cNvSpPr txBox="1"/>
          <p:nvPr/>
        </p:nvSpPr>
        <p:spPr>
          <a:xfrm>
            <a:off x="2383626" y="1761650"/>
            <a:ext cx="61404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Las mejores preguntas</a:t>
            </a:r>
          </a:p>
          <a:p>
            <a:r>
              <a:rPr lang="es-ES_tradnl" sz="4400" b="1" strike="sngStrike" dirty="0">
                <a:solidFill>
                  <a:srgbClr val="30836A"/>
                </a:solidFill>
                <a:latin typeface="Trebuchet MS" panose="020B0703020202090204" pitchFamily="34" charset="0"/>
              </a:rPr>
              <a:t>prácticas</a:t>
            </a:r>
            <a:r>
              <a:rPr lang="es-ES_tradnl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 financieras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ABC56-C80B-CB48-8469-133AD0A8C50D}"/>
              </a:ext>
            </a:extLst>
          </p:cNvPr>
          <p:cNvSpPr txBox="1"/>
          <p:nvPr/>
        </p:nvSpPr>
        <p:spPr>
          <a:xfrm>
            <a:off x="0" y="214686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>
                <a:solidFill>
                  <a:srgbClr val="484A47"/>
                </a:solidFill>
                <a:latin typeface="Trebuchet MS" panose="020B0703020202090204" pitchFamily="34" charset="0"/>
              </a:rPr>
              <a:t>Tendencias para personas con alta</a:t>
            </a:r>
            <a:endParaRPr lang="es-ES_tradnl" b="1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s-ES_tradnl" sz="4400" b="1">
                <a:solidFill>
                  <a:srgbClr val="E18A3D"/>
                </a:solidFill>
                <a:latin typeface="Trebuchet MS" panose="020B0703020202090204" pitchFamily="34" charset="0"/>
              </a:rPr>
              <a:t>Influencia</a:t>
            </a:r>
            <a:endParaRPr lang="es-ES_tradnl" sz="3600" b="1">
              <a:solidFill>
                <a:srgbClr val="E18A3D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9B18B-519E-5445-BA65-AC84DFB4CF91}"/>
              </a:ext>
            </a:extLst>
          </p:cNvPr>
          <p:cNvSpPr/>
          <p:nvPr/>
        </p:nvSpPr>
        <p:spPr>
          <a:xfrm>
            <a:off x="1573077" y="1416203"/>
            <a:ext cx="5990095" cy="3530650"/>
          </a:xfrm>
          <a:prstGeom prst="rect">
            <a:avLst/>
          </a:prstGeom>
          <a:solidFill>
            <a:srgbClr val="E18A3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18A3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AC86E7-04EE-CE47-AFA9-8BFB5E65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828" y="1575409"/>
            <a:ext cx="5639264" cy="321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ABC56-C80B-CB48-8469-133AD0A8C50D}"/>
              </a:ext>
            </a:extLst>
          </p:cNvPr>
          <p:cNvSpPr txBox="1"/>
          <p:nvPr/>
        </p:nvSpPr>
        <p:spPr>
          <a:xfrm>
            <a:off x="0" y="214686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dirty="0">
                <a:solidFill>
                  <a:srgbClr val="484A47"/>
                </a:solidFill>
                <a:latin typeface="Trebuchet MS" panose="020B0703020202090204" pitchFamily="34" charset="0"/>
              </a:rPr>
              <a:t>Tendencias para personas con alta</a:t>
            </a:r>
            <a:endParaRPr lang="es-ES_tradnl" b="1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s-ES_tradnl" sz="4400" b="1" dirty="0">
                <a:solidFill>
                  <a:srgbClr val="7BB8B9"/>
                </a:solidFill>
                <a:latin typeface="Trebuchet MS" panose="020B0703020202090204" pitchFamily="34" charset="0"/>
              </a:rPr>
              <a:t>Estabilidad</a:t>
            </a:r>
            <a:endParaRPr lang="es-ES_tradnl" sz="3600" b="1" dirty="0">
              <a:solidFill>
                <a:srgbClr val="7BB8B9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6722D-9316-FF4D-80B9-DE91DE2293EA}"/>
              </a:ext>
            </a:extLst>
          </p:cNvPr>
          <p:cNvSpPr/>
          <p:nvPr/>
        </p:nvSpPr>
        <p:spPr>
          <a:xfrm>
            <a:off x="1239730" y="1492749"/>
            <a:ext cx="6657459" cy="3433129"/>
          </a:xfrm>
          <a:prstGeom prst="rect">
            <a:avLst/>
          </a:prstGeom>
          <a:solidFill>
            <a:srgbClr val="7BB8B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DDE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EDC1A-7F26-6B43-B2D2-40134531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54" y="1637934"/>
            <a:ext cx="6339013" cy="31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ABC56-C80B-CB48-8469-133AD0A8C50D}"/>
              </a:ext>
            </a:extLst>
          </p:cNvPr>
          <p:cNvSpPr txBox="1"/>
          <p:nvPr/>
        </p:nvSpPr>
        <p:spPr>
          <a:xfrm>
            <a:off x="0" y="214686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>
                <a:solidFill>
                  <a:srgbClr val="484A47"/>
                </a:solidFill>
                <a:latin typeface="Trebuchet MS" panose="020B0703020202090204" pitchFamily="34" charset="0"/>
              </a:rPr>
              <a:t>Tendencias para personas con alta</a:t>
            </a:r>
            <a:endParaRPr lang="es-ES_tradnl" b="1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s-ES_tradnl" sz="4400" b="1">
                <a:solidFill>
                  <a:srgbClr val="96748B"/>
                </a:solidFill>
                <a:latin typeface="Trebuchet MS" panose="020B0703020202090204" pitchFamily="34" charset="0"/>
              </a:rPr>
              <a:t>Conciencia</a:t>
            </a:r>
            <a:endParaRPr lang="es-ES_tradnl" sz="3600" b="1">
              <a:solidFill>
                <a:srgbClr val="96748B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6722D-9316-FF4D-80B9-DE91DE2293EA}"/>
              </a:ext>
            </a:extLst>
          </p:cNvPr>
          <p:cNvSpPr/>
          <p:nvPr/>
        </p:nvSpPr>
        <p:spPr>
          <a:xfrm>
            <a:off x="1666067" y="1492749"/>
            <a:ext cx="5811865" cy="3433129"/>
          </a:xfrm>
          <a:prstGeom prst="rect">
            <a:avLst/>
          </a:prstGeom>
          <a:solidFill>
            <a:srgbClr val="96748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DDE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EDC1A-7F26-6B43-B2D2-40134531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95" y="1637934"/>
            <a:ext cx="5496930" cy="31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C67550-563B-3246-B8F9-5CC69CAF7250}"/>
              </a:ext>
            </a:extLst>
          </p:cNvPr>
          <p:cNvSpPr txBox="1"/>
          <p:nvPr/>
        </p:nvSpPr>
        <p:spPr>
          <a:xfrm>
            <a:off x="2383626" y="1761650"/>
            <a:ext cx="61404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Las mejores preguntas</a:t>
            </a:r>
          </a:p>
          <a:p>
            <a:r>
              <a:rPr lang="es-ES_tradnl" sz="4400" b="1" strike="sngStrike" dirty="0">
                <a:solidFill>
                  <a:srgbClr val="30836A"/>
                </a:solidFill>
                <a:latin typeface="Trebuchet MS" panose="020B0703020202090204" pitchFamily="34" charset="0"/>
              </a:rPr>
              <a:t>prácticas</a:t>
            </a:r>
            <a:r>
              <a:rPr lang="es-ES_tradnl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 financieras</a:t>
            </a:r>
          </a:p>
        </p:txBody>
      </p:sp>
    </p:spTree>
    <p:extLst>
      <p:ext uri="{BB962C8B-B14F-4D97-AF65-F5344CB8AC3E}">
        <p14:creationId xmlns:p14="http://schemas.microsoft.com/office/powerpoint/2010/main" val="9070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517075-4DA3-A344-849C-B911C49A82F3}"/>
              </a:ext>
            </a:extLst>
          </p:cNvPr>
          <p:cNvSpPr txBox="1"/>
          <p:nvPr/>
        </p:nvSpPr>
        <p:spPr>
          <a:xfrm>
            <a:off x="0" y="113746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El trabajo importante y difícil nunca es </a:t>
            </a:r>
            <a:br>
              <a:rPr lang="es-ES_tradnl" sz="240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s-ES_tradnl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encontrar la respuesta correcta, sino </a:t>
            </a:r>
            <a:br>
              <a:rPr lang="es-ES_tradnl" sz="240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s-ES_tradnl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encontrar la pregunta correcta.</a:t>
            </a:r>
          </a:p>
          <a:p>
            <a:pPr algn="ctr">
              <a:lnSpc>
                <a:spcPct val="150000"/>
              </a:lnSpc>
            </a:pPr>
            <a:endParaRPr lang="es-ES_tradnl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Trebuchet MS" panose="020B0703020202090204" pitchFamily="34" charset="0"/>
              </a:rPr>
              <a:t>Peter Drucker, </a:t>
            </a:r>
            <a:r>
              <a:rPr lang="en-US" sz="1800" i="1" dirty="0">
                <a:solidFill>
                  <a:schemeClr val="bg1"/>
                </a:solidFill>
                <a:latin typeface="Trebuchet MS" panose="020B0703020202090204" pitchFamily="34" charset="0"/>
              </a:rPr>
              <a:t>The Practice of Management</a:t>
            </a:r>
            <a:r>
              <a:rPr lang="en-US" sz="1800" dirty="0">
                <a:solidFill>
                  <a:schemeClr val="bg1"/>
                </a:solidFill>
                <a:latin typeface="Trebuchet MS" panose="020B0703020202090204" pitchFamily="34" charset="0"/>
              </a:rPr>
              <a:t> (1954)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6BB00-92E9-CA4E-9F15-AABEA0A2C27A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Pregunta #1:</a:t>
            </a:r>
          </a:p>
          <a:p>
            <a:pPr algn="ctr"/>
            <a:r>
              <a:rPr lang="es-ES_tradnl" sz="2400" dirty="0">
                <a:solidFill>
                  <a:srgbClr val="484A47"/>
                </a:solidFill>
                <a:latin typeface="Trebuchet MS" panose="020B0703020202090204" pitchFamily="34" charset="0"/>
              </a:rPr>
              <a:t>¿Está mi vida financiera organizada y protegida?</a:t>
            </a:r>
            <a:endParaRPr lang="es-ES_tradnl" sz="1800" dirty="0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D0242E-447C-8A4F-897A-C94C1DD8A424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Pregunta</a:t>
            </a:r>
            <a:r>
              <a:rPr lang="en-US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 #1:</a:t>
            </a:r>
          </a:p>
          <a:p>
            <a:pPr algn="ctr"/>
            <a:r>
              <a:rPr lang="es-ES_tradnl" sz="2400" dirty="0">
                <a:solidFill>
                  <a:srgbClr val="484A47"/>
                </a:solidFill>
                <a:latin typeface="Trebuchet MS" panose="020B0703020202090204" pitchFamily="34" charset="0"/>
              </a:rPr>
              <a:t>¿Está mi vida financiera organizada y protegida?</a:t>
            </a:r>
            <a:endParaRPr lang="es-ES_tradnl" sz="1800" dirty="0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F14DB-432E-6A4B-A8EA-29F136602C48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Pregunta</a:t>
            </a:r>
            <a:r>
              <a:rPr lang="en-US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 #1:</a:t>
            </a:r>
          </a:p>
          <a:p>
            <a:pPr algn="ctr"/>
            <a:r>
              <a:rPr lang="es-ES_tradnl" sz="2400" dirty="0">
                <a:solidFill>
                  <a:srgbClr val="484A47"/>
                </a:solidFill>
                <a:latin typeface="Trebuchet MS" panose="020B0703020202090204" pitchFamily="34" charset="0"/>
              </a:rPr>
              <a:t>¿Está mi vida financiera organizada y protegida?</a:t>
            </a:r>
            <a:endParaRPr lang="es-ES_tradnl" sz="1800" dirty="0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06A0CA-2280-2B4E-AA1E-37066E996677}"/>
              </a:ext>
            </a:extLst>
          </p:cNvPr>
          <p:cNvSpPr txBox="1"/>
          <p:nvPr/>
        </p:nvSpPr>
        <p:spPr>
          <a:xfrm>
            <a:off x="0" y="40967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800" b="1">
                <a:solidFill>
                  <a:srgbClr val="484A47"/>
                </a:solidFill>
                <a:latin typeface="Trebuchet MS" panose="020B0703020202090204" pitchFamily="34" charset="0"/>
              </a:rPr>
              <a:t>Pregunta #2:</a:t>
            </a:r>
          </a:p>
          <a:p>
            <a:pPr algn="ctr"/>
            <a:r>
              <a:rPr lang="es-ES_tradnl" sz="2200">
                <a:solidFill>
                  <a:srgbClr val="30836A"/>
                </a:solidFill>
                <a:latin typeface="Trebuchet MS" panose="020B0703020202090204" pitchFamily="34" charset="0"/>
              </a:rPr>
              <a:t>¿Cuáles son los costos a largo plazo de mis hábitos financieros?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1FF64-DC7B-1A47-A43E-14BCB6BA40A0}"/>
              </a:ext>
            </a:extLst>
          </p:cNvPr>
          <p:cNvSpPr txBox="1"/>
          <p:nvPr/>
        </p:nvSpPr>
        <p:spPr>
          <a:xfrm>
            <a:off x="493154" y="1833086"/>
            <a:ext cx="2681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800" b="1">
                <a:solidFill>
                  <a:srgbClr val="30836A"/>
                </a:solidFill>
                <a:latin typeface="Trebuchet MS" panose="020B0703020202090204" pitchFamily="34" charset="0"/>
              </a:rPr>
              <a:t>Pregunta #3:</a:t>
            </a:r>
          </a:p>
          <a:p>
            <a:pPr algn="ctr"/>
            <a:r>
              <a:rPr lang="es-ES_tradnl" sz="2400">
                <a:solidFill>
                  <a:srgbClr val="484A47"/>
                </a:solidFill>
                <a:latin typeface="Trebuchet MS" panose="020B0703020202090204" pitchFamily="34" charset="0"/>
              </a:rPr>
              <a:t>¿Cuánto es suficiente?</a:t>
            </a:r>
            <a:endParaRPr lang="es-ES_tradnl" sz="1800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97622-BD16-3544-A0A6-FBD442C48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662" y="-203543"/>
            <a:ext cx="4739302" cy="5642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78CEB9-C1A0-5C47-997C-F0F1D80BB827}"/>
              </a:ext>
            </a:extLst>
          </p:cNvPr>
          <p:cNvSpPr txBox="1"/>
          <p:nvPr/>
        </p:nvSpPr>
        <p:spPr>
          <a:xfrm>
            <a:off x="5080000" y="1546018"/>
            <a:ext cx="406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800" b="1" dirty="0">
                <a:solidFill>
                  <a:srgbClr val="484A47"/>
                </a:solidFill>
                <a:latin typeface="Trebuchet MS" panose="020B0703020202090204" pitchFamily="34" charset="0"/>
              </a:rPr>
              <a:t>Pregunta #4:</a:t>
            </a:r>
          </a:p>
          <a:p>
            <a:pPr algn="ctr"/>
            <a:r>
              <a:rPr lang="es-ES_tradnl" sz="2400" dirty="0">
                <a:solidFill>
                  <a:srgbClr val="30836A"/>
                </a:solidFill>
                <a:latin typeface="Trebuchet MS" panose="020B0703020202090204" pitchFamily="34" charset="0"/>
              </a:rPr>
              <a:t>¿Qué </a:t>
            </a:r>
            <a:r>
              <a:rPr lang="es-ES_tradnl" sz="2400" b="1" dirty="0">
                <a:solidFill>
                  <a:srgbClr val="30836A"/>
                </a:solidFill>
                <a:latin typeface="Trebuchet MS" panose="020B0703020202090204" pitchFamily="34" charset="0"/>
              </a:rPr>
              <a:t>NOS</a:t>
            </a:r>
            <a:r>
              <a:rPr lang="es-ES_tradnl" sz="2400" dirty="0">
                <a:solidFill>
                  <a:srgbClr val="30836A"/>
                </a:solidFill>
                <a:latin typeface="Trebuchet MS" panose="020B0703020202090204" pitchFamily="34" charset="0"/>
              </a:rPr>
              <a:t> motiva a</a:t>
            </a:r>
            <a:br>
              <a:rPr lang="es-ES_tradnl" sz="2400" dirty="0">
                <a:solidFill>
                  <a:srgbClr val="30836A"/>
                </a:solidFill>
                <a:latin typeface="Trebuchet MS" panose="020B0703020202090204" pitchFamily="34" charset="0"/>
              </a:rPr>
            </a:br>
            <a:r>
              <a:rPr lang="es-ES_tradnl" sz="2400" dirty="0">
                <a:solidFill>
                  <a:srgbClr val="30836A"/>
                </a:solidFill>
                <a:latin typeface="Trebuchet MS" panose="020B0703020202090204" pitchFamily="34" charset="0"/>
              </a:rPr>
              <a:t>alcanzar </a:t>
            </a:r>
            <a:r>
              <a:rPr lang="es-ES_tradnl" sz="2400" b="1" dirty="0">
                <a:solidFill>
                  <a:srgbClr val="30836A"/>
                </a:solidFill>
                <a:latin typeface="Trebuchet MS" panose="020B0703020202090204" pitchFamily="34" charset="0"/>
              </a:rPr>
              <a:t>NUESTRAS</a:t>
            </a:r>
            <a:br>
              <a:rPr lang="es-ES_tradnl" sz="2400" dirty="0">
                <a:solidFill>
                  <a:srgbClr val="30836A"/>
                </a:solidFill>
                <a:latin typeface="Trebuchet MS" panose="020B0703020202090204" pitchFamily="34" charset="0"/>
              </a:rPr>
            </a:br>
            <a:r>
              <a:rPr lang="es-ES_tradnl" sz="2400" dirty="0">
                <a:solidFill>
                  <a:srgbClr val="30836A"/>
                </a:solidFill>
                <a:latin typeface="Trebuchet MS" panose="020B0703020202090204" pitchFamily="34" charset="0"/>
              </a:rPr>
              <a:t>metas financieras?</a:t>
            </a:r>
            <a:endParaRPr lang="es-ES_tradnl" sz="1800" dirty="0">
              <a:solidFill>
                <a:srgbClr val="30836A"/>
              </a:solidFill>
              <a:latin typeface="Trebuchet MS" panose="020B070302020209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0A150-88C8-C448-88C9-B18ECF62E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682" y="0"/>
            <a:ext cx="3974522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ABC56-C80B-CB48-8469-133AD0A8C50D}"/>
              </a:ext>
            </a:extLst>
          </p:cNvPr>
          <p:cNvSpPr txBox="1"/>
          <p:nvPr/>
        </p:nvSpPr>
        <p:spPr>
          <a:xfrm>
            <a:off x="0" y="214686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dirty="0">
                <a:solidFill>
                  <a:srgbClr val="484A47"/>
                </a:solidFill>
                <a:latin typeface="Trebuchet MS" panose="020B0703020202090204" pitchFamily="34" charset="0"/>
              </a:rPr>
              <a:t>Tendencias para personas con alto</a:t>
            </a:r>
            <a:endParaRPr lang="es-ES_tradnl" b="1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s-ES_tradnl" sz="4400" b="1" dirty="0">
                <a:solidFill>
                  <a:srgbClr val="2C8469"/>
                </a:solidFill>
                <a:latin typeface="Trebuchet MS" panose="020B0703020202090204" pitchFamily="34" charset="0"/>
              </a:rPr>
              <a:t>Dominio</a:t>
            </a:r>
            <a:endParaRPr lang="es-ES_tradnl" sz="3600" b="1" dirty="0">
              <a:solidFill>
                <a:srgbClr val="2C8469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6722D-9316-FF4D-80B9-DE91DE2293EA}"/>
              </a:ext>
            </a:extLst>
          </p:cNvPr>
          <p:cNvSpPr/>
          <p:nvPr/>
        </p:nvSpPr>
        <p:spPr>
          <a:xfrm>
            <a:off x="1387098" y="1492749"/>
            <a:ext cx="6369804" cy="3433129"/>
          </a:xfrm>
          <a:prstGeom prst="rect">
            <a:avLst/>
          </a:prstGeom>
          <a:solidFill>
            <a:srgbClr val="2C846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846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EDC1A-7F26-6B43-B2D2-40134531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353" y="1630856"/>
            <a:ext cx="6058213" cy="31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145</Words>
  <Application>Microsoft Macintosh PowerPoint</Application>
  <PresentationFormat>On-screen Show (16:9)</PresentationFormat>
  <Paragraphs>27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Best Practices Questions</dc:title>
  <dc:creator>Bonnie Beam</dc:creator>
  <cp:lastModifiedBy>Microsoft Office User</cp:lastModifiedBy>
  <cp:revision>29</cp:revision>
  <dcterms:modified xsi:type="dcterms:W3CDTF">2021-08-09T14:06:54Z</dcterms:modified>
</cp:coreProperties>
</file>