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74" r:id="rId10"/>
    <p:sldId id="265" r:id="rId11"/>
    <p:sldId id="271" r:id="rId12"/>
    <p:sldId id="269" r:id="rId13"/>
    <p:sldId id="270" r:id="rId14"/>
    <p:sldId id="26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2BD"/>
    <a:srgbClr val="5C97B1"/>
    <a:srgbClr val="F6D1C1"/>
    <a:srgbClr val="D78979"/>
    <a:srgbClr val="E0B75C"/>
    <a:srgbClr val="FDE8B8"/>
    <a:srgbClr val="C0DDE8"/>
    <a:srgbClr val="689D76"/>
    <a:srgbClr val="CDE3C9"/>
    <a:srgbClr val="308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/>
    <p:restoredTop sz="94674"/>
  </p:normalViewPr>
  <p:slideViewPr>
    <p:cSldViewPr snapToGrid="0">
      <p:cViewPr varScale="1">
        <p:scale>
          <a:sx n="143" d="100"/>
          <a:sy n="143" d="100"/>
        </p:scale>
        <p:origin x="76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33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159c03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159c03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159c03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159c03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159c03a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159c03a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882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e159c03a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e159c03a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159c03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159c03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159c03a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159c03a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159c03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159c03a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159c03a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159c03a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73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62CA1-7018-554E-A4EA-82A10CFA606C}"/>
              </a:ext>
            </a:extLst>
          </p:cNvPr>
          <p:cNvSpPr txBox="1"/>
          <p:nvPr/>
        </p:nvSpPr>
        <p:spPr>
          <a:xfrm>
            <a:off x="2833078" y="1567922"/>
            <a:ext cx="53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Financial Best</a:t>
            </a:r>
          </a:p>
          <a:p>
            <a:r>
              <a:rPr lang="en-US" sz="4400" b="1" strike="sngStrike" dirty="0">
                <a:solidFill>
                  <a:srgbClr val="30836A"/>
                </a:solidFill>
                <a:latin typeface="Trebuchet MS" panose="020B0703020202090204" pitchFamily="34" charset="0"/>
              </a:rPr>
              <a:t>Practices</a:t>
            </a:r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84A47"/>
                </a:solidFill>
                <a:latin typeface="Trebuchet MS" panose="020B0703020202090204" pitchFamily="34" charset="0"/>
              </a:rPr>
              <a:t>Tendencies for people with high</a:t>
            </a:r>
            <a:endParaRPr lang="en-US" b="1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 dirty="0">
                <a:solidFill>
                  <a:srgbClr val="689D76"/>
                </a:solidFill>
                <a:latin typeface="Trebuchet MS" panose="020B0703020202090204" pitchFamily="34" charset="0"/>
              </a:rPr>
              <a:t>Dominance</a:t>
            </a:r>
            <a:endParaRPr lang="en-US" sz="3600" b="1" dirty="0">
              <a:solidFill>
                <a:srgbClr val="689D76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071029" y="1492749"/>
            <a:ext cx="6994862" cy="3433129"/>
          </a:xfrm>
          <a:prstGeom prst="rect">
            <a:avLst/>
          </a:prstGeom>
          <a:solidFill>
            <a:srgbClr val="CDE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351" y="1630856"/>
            <a:ext cx="6710218" cy="31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84A47"/>
                </a:solidFill>
                <a:latin typeface="Trebuchet MS" panose="020B0703020202090204" pitchFamily="34" charset="0"/>
              </a:rPr>
              <a:t>Tendencies for people with high</a:t>
            </a:r>
            <a:endParaRPr lang="en-US" b="1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 dirty="0">
                <a:solidFill>
                  <a:srgbClr val="D78979"/>
                </a:solidFill>
                <a:latin typeface="Trebuchet MS" panose="020B0703020202090204" pitchFamily="34" charset="0"/>
              </a:rPr>
              <a:t>Influence</a:t>
            </a:r>
            <a:endParaRPr lang="en-US" sz="3600" b="1" dirty="0">
              <a:solidFill>
                <a:srgbClr val="D78979"/>
              </a:solidFill>
              <a:latin typeface="Trebuchet MS" panose="020B070302020209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9B18B-519E-5445-BA65-AC84DFB4CF91}"/>
              </a:ext>
            </a:extLst>
          </p:cNvPr>
          <p:cNvSpPr/>
          <p:nvPr/>
        </p:nvSpPr>
        <p:spPr>
          <a:xfrm>
            <a:off x="1462313" y="1416203"/>
            <a:ext cx="6212294" cy="3530650"/>
          </a:xfrm>
          <a:prstGeom prst="rect">
            <a:avLst/>
          </a:prstGeom>
          <a:solidFill>
            <a:srgbClr val="F6D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C86E7-04EE-CE47-AFA9-8BFB5E6528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83" y="1575409"/>
            <a:ext cx="5901555" cy="32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84A47"/>
                </a:solidFill>
                <a:latin typeface="Trebuchet MS" panose="020B0703020202090204" pitchFamily="34" charset="0"/>
              </a:rPr>
              <a:t>Tendencies for people with high</a:t>
            </a:r>
            <a:endParaRPr lang="en-US" b="1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 dirty="0">
                <a:solidFill>
                  <a:srgbClr val="62A2BD"/>
                </a:solidFill>
                <a:latin typeface="Trebuchet MS" panose="020B0703020202090204" pitchFamily="34" charset="0"/>
              </a:rPr>
              <a:t>Steadiness</a:t>
            </a:r>
            <a:endParaRPr lang="en-US" sz="3600" b="1" dirty="0">
              <a:solidFill>
                <a:srgbClr val="62A2BD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239730" y="1492749"/>
            <a:ext cx="6657459" cy="3433129"/>
          </a:xfrm>
          <a:prstGeom prst="rect">
            <a:avLst/>
          </a:prstGeom>
          <a:solidFill>
            <a:srgbClr val="C0D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DDE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954" y="1637934"/>
            <a:ext cx="6339013" cy="31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ABC56-C80B-CB48-8469-133AD0A8C50D}"/>
              </a:ext>
            </a:extLst>
          </p:cNvPr>
          <p:cNvSpPr txBox="1"/>
          <p:nvPr/>
        </p:nvSpPr>
        <p:spPr>
          <a:xfrm>
            <a:off x="0" y="214686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484A47"/>
                </a:solidFill>
                <a:latin typeface="Trebuchet MS" panose="020B0703020202090204" pitchFamily="34" charset="0"/>
              </a:rPr>
              <a:t>Tendencies for people with high</a:t>
            </a:r>
            <a:endParaRPr lang="en-US" b="1" dirty="0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4400" b="1" dirty="0">
                <a:solidFill>
                  <a:srgbClr val="E0B75C"/>
                </a:solidFill>
                <a:latin typeface="Trebuchet MS" panose="020B0703020202090204" pitchFamily="34" charset="0"/>
              </a:rPr>
              <a:t>Conscientiousness</a:t>
            </a:r>
            <a:endParaRPr lang="en-US" sz="3600" b="1" dirty="0">
              <a:solidFill>
                <a:srgbClr val="E0B75C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6722D-9316-FF4D-80B9-DE91DE2293EA}"/>
              </a:ext>
            </a:extLst>
          </p:cNvPr>
          <p:cNvSpPr/>
          <p:nvPr/>
        </p:nvSpPr>
        <p:spPr>
          <a:xfrm>
            <a:off x="1241804" y="1492749"/>
            <a:ext cx="6653311" cy="3433129"/>
          </a:xfrm>
          <a:prstGeom prst="rect">
            <a:avLst/>
          </a:prstGeom>
          <a:solidFill>
            <a:srgbClr val="FDE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DDE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EDC1A-7F26-6B43-B2D2-40134531CA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954" y="1637934"/>
            <a:ext cx="6339013" cy="31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62CA1-7018-554E-A4EA-82A10CFA606C}"/>
              </a:ext>
            </a:extLst>
          </p:cNvPr>
          <p:cNvSpPr txBox="1"/>
          <p:nvPr/>
        </p:nvSpPr>
        <p:spPr>
          <a:xfrm>
            <a:off x="2833078" y="1567922"/>
            <a:ext cx="5317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Financial Best</a:t>
            </a:r>
          </a:p>
          <a:p>
            <a:r>
              <a:rPr lang="en-US" sz="4400" b="1" strike="sngStrike" dirty="0">
                <a:solidFill>
                  <a:srgbClr val="30836A"/>
                </a:solidFill>
                <a:latin typeface="Trebuchet MS" panose="020B0703020202090204" pitchFamily="34" charset="0"/>
              </a:rPr>
              <a:t>Practices</a:t>
            </a:r>
            <a:r>
              <a:rPr lang="en-US" sz="4400" b="1" dirty="0">
                <a:solidFill>
                  <a:srgbClr val="30836A"/>
                </a:solidFill>
                <a:latin typeface="Trebuchet MS" panose="020B0703020202090204" pitchFamily="34" charset="0"/>
              </a:rPr>
              <a:t> Questions</a:t>
            </a:r>
          </a:p>
        </p:txBody>
      </p:sp>
    </p:spTree>
    <p:extLst>
      <p:ext uri="{BB962C8B-B14F-4D97-AF65-F5344CB8AC3E}">
        <p14:creationId xmlns:p14="http://schemas.microsoft.com/office/powerpoint/2010/main" val="9070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517075-4DA3-A344-849C-B911C49A82F3}"/>
              </a:ext>
            </a:extLst>
          </p:cNvPr>
          <p:cNvSpPr txBox="1"/>
          <p:nvPr/>
        </p:nvSpPr>
        <p:spPr>
          <a:xfrm>
            <a:off x="0" y="1137462"/>
            <a:ext cx="9144000" cy="267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The important and difficult job is</a:t>
            </a:r>
            <a:b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never to find the right answer, it</a:t>
            </a:r>
            <a:b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is to find the right question.</a:t>
            </a: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703020202090204" pitchFamily="34" charset="0"/>
              </a:rPr>
              <a:t>Peter Drucker, The Practice of Management (1954)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6BB00-92E9-CA4E-9F15-AABEA0A2C27A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#1: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Is my financial life organized and protected?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6BB00-92E9-CA4E-9F15-AABEA0A2C27A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#1: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Is my financial life organized and protected?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D0242E-447C-8A4F-897A-C94C1DD8A424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#1: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Is my financial life organized and protected?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F14DB-432E-6A4B-A8EA-29F136602C48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#1: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Is my financial life organized and protected?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06A0CA-2280-2B4E-AA1E-37066E996677}"/>
              </a:ext>
            </a:extLst>
          </p:cNvPr>
          <p:cNvSpPr txBox="1"/>
          <p:nvPr/>
        </p:nvSpPr>
        <p:spPr>
          <a:xfrm>
            <a:off x="0" y="40967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484A47"/>
                </a:solidFill>
                <a:latin typeface="Trebuchet MS" panose="020B0703020202090204" pitchFamily="34" charset="0"/>
              </a:rPr>
              <a:t>Question #2:</a:t>
            </a:r>
          </a:p>
          <a:p>
            <a:pPr algn="ctr"/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What are the long-term costs to my financial habits?</a:t>
            </a:r>
            <a:endParaRPr lang="en-US" sz="1800" dirty="0">
              <a:solidFill>
                <a:srgbClr val="30836A"/>
              </a:solidFill>
              <a:latin typeface="Trebuchet MS" panose="020B0703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1FF64-DC7B-1A47-A43E-14BCB6BA40A0}"/>
              </a:ext>
            </a:extLst>
          </p:cNvPr>
          <p:cNvSpPr txBox="1"/>
          <p:nvPr/>
        </p:nvSpPr>
        <p:spPr>
          <a:xfrm>
            <a:off x="493154" y="1833086"/>
            <a:ext cx="268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30836A"/>
                </a:solidFill>
                <a:latin typeface="Trebuchet MS" panose="020B0703020202090204" pitchFamily="34" charset="0"/>
              </a:rPr>
              <a:t>Question #3:</a:t>
            </a:r>
          </a:p>
          <a:p>
            <a:pPr algn="ctr"/>
            <a:r>
              <a:rPr lang="en-US" sz="2400" dirty="0">
                <a:solidFill>
                  <a:srgbClr val="484A47"/>
                </a:solidFill>
                <a:latin typeface="Trebuchet MS" panose="020B0703020202090204" pitchFamily="34" charset="0"/>
              </a:rPr>
              <a:t>How much is enough?</a:t>
            </a:r>
            <a:endParaRPr lang="en-US" sz="1800" dirty="0">
              <a:solidFill>
                <a:srgbClr val="484A47"/>
              </a:solidFill>
              <a:latin typeface="Trebuchet MS" panose="020B070302020209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97622-BD16-3544-A0A6-FBD442C48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62" y="-203543"/>
            <a:ext cx="4739302" cy="5642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78CEB9-C1A0-5C47-997C-F0F1D80BB827}"/>
              </a:ext>
            </a:extLst>
          </p:cNvPr>
          <p:cNvSpPr txBox="1"/>
          <p:nvPr/>
        </p:nvSpPr>
        <p:spPr>
          <a:xfrm>
            <a:off x="6116714" y="1546018"/>
            <a:ext cx="26810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484A47"/>
                </a:solidFill>
                <a:latin typeface="Trebuchet MS" panose="020B0703020202090204" pitchFamily="34" charset="0"/>
              </a:rPr>
              <a:t>Question #4:</a:t>
            </a:r>
          </a:p>
          <a:p>
            <a:pPr algn="ctr"/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What motivates</a:t>
            </a:r>
            <a:b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n-US" sz="2400" b="1" dirty="0">
                <a:solidFill>
                  <a:srgbClr val="30836A"/>
                </a:solidFill>
                <a:latin typeface="Trebuchet MS" panose="020B0703020202090204" pitchFamily="34" charset="0"/>
              </a:rPr>
              <a:t>US</a:t>
            </a:r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 to reach </a:t>
            </a:r>
            <a:r>
              <a:rPr lang="en-US" sz="2400" b="1" dirty="0">
                <a:solidFill>
                  <a:srgbClr val="30836A"/>
                </a:solidFill>
                <a:latin typeface="Trebuchet MS" panose="020B0703020202090204" pitchFamily="34" charset="0"/>
              </a:rPr>
              <a:t>OUR</a:t>
            </a:r>
            <a:b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</a:br>
            <a:r>
              <a:rPr lang="en-US" sz="2400" dirty="0">
                <a:solidFill>
                  <a:srgbClr val="30836A"/>
                </a:solidFill>
                <a:latin typeface="Trebuchet MS" panose="020B0703020202090204" pitchFamily="34" charset="0"/>
              </a:rPr>
              <a:t>financial goals?</a:t>
            </a:r>
            <a:endParaRPr lang="en-US" sz="1800" dirty="0">
              <a:solidFill>
                <a:srgbClr val="30836A"/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0A150-88C8-C448-88C9-B18ECF62E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851" y="2844"/>
            <a:ext cx="4503965" cy="51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On-screen Show (16:9)</PresentationFormat>
  <Paragraphs>29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2020-08-10T15:52:51Z</dcterms:modified>
</cp:coreProperties>
</file>